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8"/>
  </p:notes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 id="273" r:id="rId35"/>
    <p:sldId id="274" r:id="rId36"/>
    <p:sldId id="275" r:id="rId37"/>
    <p:sldId id="276" r:id="rId38"/>
    <p:sldId id="277" r:id="rId39"/>
    <p:sldId id="278" r:id="rId40"/>
    <p:sldId id="279" r:id="rId41"/>
    <p:sldId id="280" r:id="rId42"/>
    <p:sldId id="281" r:id="rId43"/>
    <p:sldId id="282" r:id="rId44"/>
    <p:sldId id="283" r:id="rId45"/>
    <p:sldId id="284" r:id="rId46"/>
    <p:sldId id="285" r:id="rId4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lear Sans" charset="1" panose="020B0503030202020304"/>
      <p:regular r:id="rId10"/>
    </p:embeddedFont>
    <p:embeddedFont>
      <p:font typeface="Clear Sans Bold" charset="1" panose="020B0803030202020304"/>
      <p:regular r:id="rId11"/>
    </p:embeddedFont>
    <p:embeddedFont>
      <p:font typeface="Clear Sans Italics" charset="1" panose="020B0503030202090304"/>
      <p:regular r:id="rId12"/>
    </p:embeddedFont>
    <p:embeddedFont>
      <p:font typeface="Clear Sans Bold Italics" charset="1" panose="020B0803030202090304"/>
      <p:regular r:id="rId13"/>
    </p:embeddedFont>
    <p:embeddedFont>
      <p:font typeface="Clear Sans Thin" charset="1" panose="020B0203030202020304"/>
      <p:regular r:id="rId14"/>
    </p:embeddedFont>
    <p:embeddedFont>
      <p:font typeface="Clear Sans Light" charset="1" panose="020B0303030202020304"/>
      <p:regular r:id="rId15"/>
    </p:embeddedFont>
    <p:embeddedFont>
      <p:font typeface="Clear Sans Medium" charset="1" panose="020B0603030202020304"/>
      <p:regular r:id="rId16"/>
    </p:embeddedFont>
    <p:embeddedFont>
      <p:font typeface="Clear Sans Medium Italics" charset="1" panose="020B0603030202090304"/>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28" Target="slides/slide11.xml" Type="http://schemas.openxmlformats.org/officeDocument/2006/relationships/slide"/><Relationship Id="rId29" Target="slides/slide12.xml" Type="http://schemas.openxmlformats.org/officeDocument/2006/relationships/slide"/><Relationship Id="rId3" Target="viewProps.xml" Type="http://schemas.openxmlformats.org/officeDocument/2006/relationships/viewProps"/><Relationship Id="rId30" Target="slides/slide13.xml" Type="http://schemas.openxmlformats.org/officeDocument/2006/relationships/slide"/><Relationship Id="rId31" Target="slides/slide14.xml" Type="http://schemas.openxmlformats.org/officeDocument/2006/relationships/slide"/><Relationship Id="rId32" Target="slides/slide15.xml" Type="http://schemas.openxmlformats.org/officeDocument/2006/relationships/slide"/><Relationship Id="rId33" Target="slides/slide16.xml" Type="http://schemas.openxmlformats.org/officeDocument/2006/relationships/slide"/><Relationship Id="rId34" Target="slides/slide17.xml" Type="http://schemas.openxmlformats.org/officeDocument/2006/relationships/slide"/><Relationship Id="rId35" Target="slides/slide18.xml" Type="http://schemas.openxmlformats.org/officeDocument/2006/relationships/slide"/><Relationship Id="rId36" Target="slides/slide19.xml" Type="http://schemas.openxmlformats.org/officeDocument/2006/relationships/slide"/><Relationship Id="rId37" Target="slides/slide20.xml" Type="http://schemas.openxmlformats.org/officeDocument/2006/relationships/slide"/><Relationship Id="rId38" Target="slides/slide21.xml" Type="http://schemas.openxmlformats.org/officeDocument/2006/relationships/slide"/><Relationship Id="rId39" Target="slides/slide22.xml" Type="http://schemas.openxmlformats.org/officeDocument/2006/relationships/slide"/><Relationship Id="rId4" Target="theme/theme1.xml" Type="http://schemas.openxmlformats.org/officeDocument/2006/relationships/theme"/><Relationship Id="rId40" Target="slides/slide23.xml" Type="http://schemas.openxmlformats.org/officeDocument/2006/relationships/slide"/><Relationship Id="rId41" Target="slides/slide24.xml" Type="http://schemas.openxmlformats.org/officeDocument/2006/relationships/slide"/><Relationship Id="rId42" Target="slides/slide25.xml" Type="http://schemas.openxmlformats.org/officeDocument/2006/relationships/slide"/><Relationship Id="rId43" Target="slides/slide26.xml" Type="http://schemas.openxmlformats.org/officeDocument/2006/relationships/slide"/><Relationship Id="rId44" Target="slides/slide27.xml" Type="http://schemas.openxmlformats.org/officeDocument/2006/relationships/slide"/><Relationship Id="rId45" Target="slides/slide28.xml" Type="http://schemas.openxmlformats.org/officeDocument/2006/relationships/slide"/><Relationship Id="rId46" Target="slides/slide29.xml" Type="http://schemas.openxmlformats.org/officeDocument/2006/relationships/slide"/><Relationship Id="rId47" Target="slides/slide30.xml" Type="http://schemas.openxmlformats.org/officeDocument/2006/relationships/slide"/><Relationship Id="rId48" Target="notesMasters/notesMaster1.xml" Type="http://schemas.openxmlformats.org/officeDocument/2006/relationships/notesMaster"/><Relationship Id="rId49" Target="theme/theme2.xml" Type="http://schemas.openxmlformats.org/officeDocument/2006/relationships/theme"/><Relationship Id="rId5" Target="tableStyles.xml" Type="http://schemas.openxmlformats.org/officeDocument/2006/relationships/tableStyles"/><Relationship Id="rId50" Target="notesSlides/notesSlide1.xml" Type="http://schemas.openxmlformats.org/officeDocument/2006/relationships/notesSlide"/><Relationship Id="rId51" Target="notesSlides/notesSlide2.xml" Type="http://schemas.openxmlformats.org/officeDocument/2006/relationships/notesSlide"/><Relationship Id="rId52" Target="notesSlides/notesSlide3.xml" Type="http://schemas.openxmlformats.org/officeDocument/2006/relationships/notesSlide"/><Relationship Id="rId53" Target="notesSlides/notesSlide4.xml" Type="http://schemas.openxmlformats.org/officeDocument/2006/relationships/notesSlide"/><Relationship Id="rId54" Target="notesSlides/notesSlide5.xml" Type="http://schemas.openxmlformats.org/officeDocument/2006/relationships/notesSlide"/><Relationship Id="rId55" Target="notesSlides/notesSlide6.xml" Type="http://schemas.openxmlformats.org/officeDocument/2006/relationships/notesSlide"/><Relationship Id="rId56" Target="notesSlides/notesSlide7.xml" Type="http://schemas.openxmlformats.org/officeDocument/2006/relationships/notesSlide"/><Relationship Id="rId57" Target="notesSlides/notesSlide8.xml" Type="http://schemas.openxmlformats.org/officeDocument/2006/relationships/notesSlide"/><Relationship Id="rId58" Target="notesSlides/notesSlide9.xml" Type="http://schemas.openxmlformats.org/officeDocument/2006/relationships/notesSlide"/><Relationship Id="rId59" Target="notesSlides/notesSlide10.xml" Type="http://schemas.openxmlformats.org/officeDocument/2006/relationships/notesSlide"/><Relationship Id="rId6" Target="fonts/font6.fntdata" Type="http://schemas.openxmlformats.org/officeDocument/2006/relationships/font"/><Relationship Id="rId60" Target="notesSlides/notesSlide11.xml" Type="http://schemas.openxmlformats.org/officeDocument/2006/relationships/notesSlide"/><Relationship Id="rId61" Target="notesSlides/notesSlide12.xml" Type="http://schemas.openxmlformats.org/officeDocument/2006/relationships/notesSlide"/><Relationship Id="rId62" Target="notesSlides/notesSlide13.xml" Type="http://schemas.openxmlformats.org/officeDocument/2006/relationships/notesSlide"/><Relationship Id="rId63" Target="notesSlides/notesSlide14.xml" Type="http://schemas.openxmlformats.org/officeDocument/2006/relationships/notesSlide"/><Relationship Id="rId64" Target="notesSlides/notesSlide15.xml" Type="http://schemas.openxmlformats.org/officeDocument/2006/relationships/notesSlide"/><Relationship Id="rId65" Target="notesSlides/notesSlide16.xml" Type="http://schemas.openxmlformats.org/officeDocument/2006/relationships/notesSlide"/><Relationship Id="rId66" Target="notesSlides/notesSlide17.xml" Type="http://schemas.openxmlformats.org/officeDocument/2006/relationships/notesSlide"/><Relationship Id="rId67" Target="notesSlides/notesSlide18.xml" Type="http://schemas.openxmlformats.org/officeDocument/2006/relationships/notesSlide"/><Relationship Id="rId68" Target="notesSlides/notesSlide19.xml" Type="http://schemas.openxmlformats.org/officeDocument/2006/relationships/notesSlide"/><Relationship Id="rId69" Target="notesSlides/notesSlide20.xml" Type="http://schemas.openxmlformats.org/officeDocument/2006/relationships/notesSlide"/><Relationship Id="rId7" Target="fonts/font7.fntdata" Type="http://schemas.openxmlformats.org/officeDocument/2006/relationships/font"/><Relationship Id="rId70" Target="notesSlides/notesSlide21.xml" Type="http://schemas.openxmlformats.org/officeDocument/2006/relationships/notesSlide"/><Relationship Id="rId71" Target="notesSlides/notesSlide22.xml" Type="http://schemas.openxmlformats.org/officeDocument/2006/relationships/notesSlide"/><Relationship Id="rId72" Target="notesSlides/notesSlide23.xml" Type="http://schemas.openxmlformats.org/officeDocument/2006/relationships/notesSlide"/><Relationship Id="rId73" Target="notesSlides/notesSlide24.xml" Type="http://schemas.openxmlformats.org/officeDocument/2006/relationships/notesSlide"/><Relationship Id="rId74" Target="notesSlides/notesSlide25.xml" Type="http://schemas.openxmlformats.org/officeDocument/2006/relationships/notesSlide"/><Relationship Id="rId75" Target="notesSlides/notesSlide26.xml" Type="http://schemas.openxmlformats.org/officeDocument/2006/relationships/notesSlide"/><Relationship Id="rId76" Target="notesSlides/notesSlide27.xml" Type="http://schemas.openxmlformats.org/officeDocument/2006/relationships/notesSlide"/><Relationship Id="rId77" Target="notesSlides/notesSlide28.xml" Type="http://schemas.openxmlformats.org/officeDocument/2006/relationships/notesSlide"/><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1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2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2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Our project is about "Generative Al applications on education". </a:t>
            </a:r>
          </a:p>
          <a:p>
            <a:r>
              <a:rPr lang="en-US"/>
              <a:t>Students want to learn more these days, and teachers need better ways to help them. </a:t>
            </a:r>
          </a:p>
          <a:p>
            <a:r>
              <a:rPr lang="en-US"/>
              <a:t>Old ways of teaching don't always work for everyone. </a:t>
            </a:r>
          </a:p>
          <a:p>
            <a:r>
              <a:rPr lang="en-US"/>
              <a:t/>
            </a:r>
          </a:p>
          <a:p>
            <a:r>
              <a:rPr lang="en-US"/>
              <a:t>So, we made an AI system that answers questions, called ChatVideo.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First is the "Refine" method. </a:t>
            </a:r>
          </a:p>
          <a:p>
            <a:r>
              <a:rPr lang="en-US"/>
              <a:t/>
            </a:r>
          </a:p>
          <a:p>
            <a:r>
              <a:rPr lang="en-US"/>
              <a:t>This is to fix the problem where there's not enough context given before.</a:t>
            </a:r>
          </a:p>
          <a:p>
            <a:r>
              <a:rPr lang="en-US"/>
              <a:t/>
            </a:r>
          </a:p>
          <a:p>
            <a:r>
              <a:rPr lang="en-US"/>
              <a:t>Here's how the algorithm works:</a:t>
            </a:r>
          </a:p>
          <a:p>
            <a:r>
              <a:rPr lang="en-US"/>
              <a:t/>
            </a:r>
          </a:p>
          <a:p>
            <a:r>
              <a:rPr lang="en-US"/>
              <a:t>1. Take the first paragraph of a document and make a short summary of it.</a:t>
            </a:r>
          </a:p>
          <a:p>
            <a:r>
              <a:rPr lang="en-US"/>
              <a:t>2. Next, mix this summary with the full text of the second paragraph and get GPT to summarize it again.</a:t>
            </a:r>
          </a:p>
          <a:p>
            <a:r>
              <a:rPr lang="en-US"/>
              <a:t>3. Then, take this new summary and add it to the following paragraph's text. Ask GPT for another summary.</a:t>
            </a:r>
          </a:p>
          <a:p>
            <a:r>
              <a:rPr lang="en-US"/>
              <a:t/>
            </a:r>
          </a:p>
          <a:p>
            <a:r>
              <a:rPr lang="en-US"/>
              <a:t>By doing this, GPT gets to look back at what was said earlier, which helps a lot with the context problem.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Next I'll talk about paragraphs clustering using K-means.</a:t>
            </a:r>
          </a:p>
          <a:p>
            <a:r>
              <a:rPr lang="en-US"/>
              <a:t/>
            </a:r>
          </a:p>
          <a:p>
            <a:r>
              <a:rPr lang="en-US"/>
              <a:t>So, when I'm working with really long texts, I use a trick to make things faster. </a:t>
            </a:r>
          </a:p>
          <a:p>
            <a:r>
              <a:rPr lang="en-US"/>
              <a:t/>
            </a:r>
          </a:p>
          <a:p>
            <a:r>
              <a:rPr lang="en-US"/>
              <a:t>This trick is first clustering the paragraphs using k-means algorithm before I do the summary.</a:t>
            </a:r>
          </a:p>
          <a:p>
            <a:r>
              <a:rPr lang="en-US"/>
              <a:t/>
            </a:r>
          </a:p>
          <a:p>
            <a:r>
              <a:rPr lang="en-US"/>
              <a:t>This way of doing it, really speeds things up, </a:t>
            </a:r>
          </a:p>
          <a:p>
            <a:r>
              <a:rPr lang="en-US"/>
              <a:t>but it's not perfect because some details might get lost.</a:t>
            </a:r>
          </a:p>
          <a:p>
            <a:r>
              <a:rPr lang="en-US"/>
              <a:t/>
            </a:r>
          </a:p>
          <a:p>
            <a:r>
              <a:rPr lang="en-US"/>
              <a:t>Here's how it works:</a:t>
            </a:r>
          </a:p>
          <a:p>
            <a:r>
              <a:rPr lang="en-US"/>
              <a:t/>
            </a:r>
          </a:p>
          <a:p>
            <a:r>
              <a:rPr lang="en-US"/>
              <a:t>I break the long text into several paragraphs.</a:t>
            </a:r>
          </a:p>
          <a:p>
            <a:r>
              <a:rPr lang="en-US"/>
              <a:t/>
            </a:r>
          </a:p>
          <a:p>
            <a:r>
              <a:rPr lang="en-US"/>
              <a:t>Then, I clustering these paragraphs based on what they're about. </a:t>
            </a:r>
          </a:p>
          <a:p>
            <a:r>
              <a:rPr lang="en-US"/>
              <a:t>Like, if I have 300 paragraphs, I use the k-means algorithm to put them into different groups based on similar topics.</a:t>
            </a:r>
          </a:p>
          <a:p>
            <a:r>
              <a:rPr lang="en-US"/>
              <a:t/>
            </a:r>
          </a:p>
          <a:p>
            <a:r>
              <a:rPr lang="en-US"/>
              <a:t>After that, in each group, I find the paragraph that best represents that group. </a:t>
            </a:r>
          </a:p>
          <a:p>
            <a:r>
              <a:rPr lang="en-US"/>
              <a:t>This paragraph is the one that's closest to the middle of the group.</a:t>
            </a:r>
          </a:p>
          <a:p>
            <a:r>
              <a:rPr lang="en-US"/>
              <a:t/>
            </a:r>
          </a:p>
          <a:p>
            <a:r>
              <a:rPr lang="en-US"/>
              <a:t>Finally, I use these key paragraphs from each group for hi ri artical summary. </a:t>
            </a:r>
          </a:p>
          <a:p>
            <a:r>
              <a:rPr lang="en-US"/>
              <a:t/>
            </a:r>
          </a:p>
          <a:p>
            <a:r>
              <a:rPr lang="en-US"/>
              <a:t>The goal is to handle long texts efficiently but still keep a good level of accuracy.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let’s move to LLM + Approximate Vector Matching</a:t>
            </a:r>
          </a:p>
          <a:p>
            <a:r>
              <a:rPr lang="en-US"/>
              <a:t>The "chat with video" and "video retrieval" features in system both use this.</a:t>
            </a:r>
          </a:p>
          <a:p>
            <a:r>
              <a:rPr lang="en-US"/>
              <a:t/>
            </a:r>
          </a:p>
          <a:p>
            <a:r>
              <a:rPr lang="en-US"/>
              <a:t>- here is how it work:</a:t>
            </a:r>
          </a:p>
          <a:p>
            <a:r>
              <a:rPr lang="en-US"/>
              <a:t/>
            </a:r>
          </a:p>
          <a:p>
            <a:r>
              <a:rPr lang="en-US"/>
              <a:t>First, the system get transcript from a video. </a:t>
            </a:r>
          </a:p>
          <a:p>
            <a:r>
              <a:rPr lang="en-US"/>
              <a:t>It then breaks these into smaller parts. </a:t>
            </a:r>
          </a:p>
          <a:p>
            <a:r>
              <a:rPr lang="en-US"/>
              <a:t/>
            </a:r>
          </a:p>
          <a:p>
            <a:r>
              <a:rPr lang="en-US"/>
              <a:t>This could be based on the number of characters, how long they are, or their meaning. </a:t>
            </a:r>
          </a:p>
          <a:p>
            <a:r>
              <a:rPr lang="en-US"/>
              <a:t/>
            </a:r>
          </a:p>
          <a:p>
            <a:r>
              <a:rPr lang="en-US"/>
              <a:t>This step is important because the chatgpt can't take in too much text at once. </a:t>
            </a:r>
          </a:p>
          <a:p>
            <a:r>
              <a:rPr lang="en-US"/>
              <a:t>So, we pick out the key parts of the transcript that are useful for answering the user's questions.</a:t>
            </a:r>
          </a:p>
          <a:p>
            <a:r>
              <a:rPr lang="en-US"/>
              <a:t/>
            </a:r>
          </a:p>
          <a:p>
            <a:r>
              <a:rPr lang="en-US"/>
              <a:t>When someone asks a question, this method turns the question into a vector. </a:t>
            </a:r>
          </a:p>
          <a:p>
            <a:r>
              <a:rPr lang="en-US"/>
              <a:t/>
            </a:r>
          </a:p>
          <a:p>
            <a:r>
              <a:rPr lang="en-US"/>
              <a:t>Then, it uses Approximate Vector Matching to find parts of the transcript that match this vector. </a:t>
            </a:r>
          </a:p>
          <a:p>
            <a:r>
              <a:rPr lang="en-US"/>
              <a:t>In simple terms, it looks for the transcript parts that are most similar to the question.</a:t>
            </a:r>
          </a:p>
          <a:p>
            <a:r>
              <a:rPr lang="en-US"/>
              <a:t/>
            </a:r>
          </a:p>
          <a:p>
            <a:r>
              <a:rPr lang="en-US"/>
              <a:t>Next, the system takes these matching transcript parts and user query. feeds them to chatgpt. </a:t>
            </a:r>
          </a:p>
          <a:p>
            <a:r>
              <a:rPr lang="en-US"/>
              <a:t/>
            </a:r>
          </a:p>
          <a:p>
            <a:r>
              <a:rPr lang="en-US"/>
              <a:t>the chatgpt then generates answers that are accurate and relevant to the question.</a:t>
            </a:r>
          </a:p>
          <a:p>
            <a:r>
              <a:rPr lang="en-US"/>
              <a:t/>
            </a:r>
          </a:p>
          <a:p>
            <a:r>
              <a:rPr lang="en-US"/>
              <a:t>So, that's how it works!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"chat with video" feature in system also use “LLM + Search Engine”, which is pretty similar to “LLM + Approximate Vector Matching”. </a:t>
            </a:r>
          </a:p>
          <a:p>
            <a:r>
              <a:rPr lang="en-US"/>
              <a:t>But instead of just matching text with vectors, it uses stuff found by a search engine.</a:t>
            </a:r>
          </a:p>
          <a:p>
            <a:r>
              <a:rPr lang="en-US"/>
              <a:t/>
            </a:r>
          </a:p>
          <a:p>
            <a:r>
              <a:rPr lang="en-US"/>
              <a:t>here is how it work:</a:t>
            </a:r>
          </a:p>
          <a:p>
            <a:r>
              <a:rPr lang="en-US"/>
              <a:t/>
            </a:r>
          </a:p>
          <a:p>
            <a:r>
              <a:rPr lang="en-US"/>
              <a:t>First, it uses a search engine to find some web page relate to the user's query.</a:t>
            </a:r>
          </a:p>
          <a:p>
            <a:r>
              <a:rPr lang="en-US"/>
              <a:t/>
            </a:r>
          </a:p>
          <a:p>
            <a:r>
              <a:rPr lang="en-US"/>
              <a:t>and then, The algorithm mixes what it found from the search engine with the user's original query. </a:t>
            </a:r>
          </a:p>
          <a:p>
            <a:r>
              <a:rPr lang="en-US"/>
              <a:t>This mix becomes a prompt for chatgpt. </a:t>
            </a:r>
          </a:p>
          <a:p>
            <a:r>
              <a:rPr lang="en-US"/>
              <a:t/>
            </a:r>
          </a:p>
          <a:p>
            <a:r>
              <a:rPr lang="en-US"/>
              <a:t>chatgpt then takes this prompt, and answer user.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Here is some Optimization I tried</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Sometimes when we split text into parts, </a:t>
            </a:r>
          </a:p>
          <a:p>
            <a:r>
              <a:rPr lang="en-US"/>
              <a:t>using punctuation marks, </a:t>
            </a:r>
          </a:p>
          <a:p>
            <a:r>
              <a:rPr lang="en-US"/>
              <a:t>a long sentence may get cut in half. </a:t>
            </a:r>
          </a:p>
          <a:p>
            <a:r>
              <a:rPr lang="en-US"/>
              <a:t/>
            </a:r>
          </a:p>
          <a:p>
            <a:r>
              <a:rPr lang="en-US"/>
              <a:t>This happens because chatgpt can only handle a certain length at a time.</a:t>
            </a:r>
          </a:p>
          <a:p>
            <a:r>
              <a:rPr lang="en-US"/>
              <a:t/>
            </a:r>
          </a:p>
          <a:p>
            <a:r>
              <a:rPr lang="en-US"/>
              <a:t>- so, We're doing something extra, now. </a:t>
            </a:r>
          </a:p>
          <a:p>
            <a:r>
              <a:rPr lang="en-US"/>
              <a:t>If the piece of text we split off is still too long</a:t>
            </a:r>
          </a:p>
          <a:p>
            <a:r>
              <a:rPr lang="en-US"/>
              <a:t/>
            </a:r>
          </a:p>
          <a:p>
            <a:r>
              <a:rPr lang="en-US"/>
              <a:t>we'll split it again, but this time using commas or similar punctuation. </a:t>
            </a:r>
          </a:p>
          <a:p>
            <a:r>
              <a:rPr lang="en-US"/>
              <a:t/>
            </a:r>
          </a:p>
          <a:p>
            <a:r>
              <a:rPr lang="en-US"/>
              <a:t>This way, we can use as much of the text as possible without going over the limit, and the model can understand it better.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Sometimes when finding text similar to a user's question, </a:t>
            </a:r>
          </a:p>
          <a:p>
            <a:r>
              <a:rPr lang="en-US"/>
              <a:t>we don't get the full meaning. </a:t>
            </a:r>
          </a:p>
          <a:p>
            <a:r>
              <a:rPr lang="en-US"/>
              <a:t/>
            </a:r>
          </a:p>
          <a:p>
            <a:r>
              <a:rPr lang="en-US"/>
              <a:t>Like, we might just get a title, which isn't enough.</a:t>
            </a:r>
          </a:p>
          <a:p>
            <a:r>
              <a:rPr lang="en-US"/>
              <a:t/>
            </a:r>
          </a:p>
          <a:p>
            <a:r>
              <a:rPr lang="en-US"/>
              <a:t>- So, after we find the closest matching texts, we also look at the content before and after them. </a:t>
            </a:r>
          </a:p>
          <a:p>
            <a:r>
              <a:rPr lang="en-US"/>
              <a:t/>
            </a:r>
          </a:p>
          <a:p>
            <a:r>
              <a:rPr lang="en-US"/>
              <a:t>This way, we create a more complete and meaningful text.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Sometimes when we find text that's really like what you asked, </a:t>
            </a:r>
          </a:p>
          <a:p>
            <a:r>
              <a:rPr lang="en-US"/>
              <a:t>we end up with the same sentences more than once. </a:t>
            </a:r>
          </a:p>
          <a:p>
            <a:r>
              <a:rPr lang="en-US"/>
              <a:t>This uses up space for no reason.</a:t>
            </a:r>
          </a:p>
          <a:p>
            <a:r>
              <a:rPr lang="en-US"/>
              <a:t/>
            </a:r>
          </a:p>
          <a:p>
            <a:r>
              <a:rPr lang="en-US"/>
              <a:t>- So, we go through everything again after finishing up to make sure we take out any repeats.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a chat with model, sometimes your question may not have enough info. </a:t>
            </a:r>
          </a:p>
          <a:p>
            <a:r>
              <a:rPr lang="en-US"/>
              <a:t/>
            </a:r>
          </a:p>
          <a:p>
            <a:r>
              <a:rPr lang="en-US"/>
              <a:t>It may need stuff, from earlier in the chat, to make sense. </a:t>
            </a:r>
          </a:p>
          <a:p>
            <a:r>
              <a:rPr lang="en-US"/>
              <a:t/>
            </a:r>
          </a:p>
          <a:p>
            <a:r>
              <a:rPr lang="en-US"/>
              <a:t>For example, you might ask for an example or more details, </a:t>
            </a:r>
          </a:p>
          <a:p>
            <a:r>
              <a:rPr lang="en-US"/>
              <a:t>but without the full context, it's hard to know what you're talking about. </a:t>
            </a:r>
          </a:p>
          <a:p>
            <a:r>
              <a:rPr lang="en-US"/>
              <a:t/>
            </a:r>
          </a:p>
          <a:p>
            <a:r>
              <a:rPr lang="en-US"/>
              <a:t>So, before retrieve the paragraph relate to user query, </a:t>
            </a:r>
          </a:p>
          <a:p>
            <a:r>
              <a:rPr lang="en-US"/>
              <a:t>the model looks at current query and also checks the earlier conversation. </a:t>
            </a:r>
          </a:p>
          <a:p>
            <a:r>
              <a:rPr lang="en-US"/>
              <a:t/>
            </a:r>
          </a:p>
          <a:p>
            <a:r>
              <a:rPr lang="en-US"/>
              <a:t>This way, it gets the full picture, and can give you a better answer.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The chatgpt can't remember what was said earlier in the chat. </a:t>
            </a:r>
          </a:p>
          <a:p>
            <a:r>
              <a:rPr lang="en-US"/>
              <a:t>Like, if you ask, "What does something mentioned in the previous conversation means?"</a:t>
            </a:r>
          </a:p>
          <a:p>
            <a:r>
              <a:rPr lang="en-US"/>
              <a:t/>
            </a:r>
          </a:p>
          <a:p>
            <a:r>
              <a:rPr lang="en-US"/>
              <a:t>- Now, this is fixed by including what you ask in a prompt. </a:t>
            </a:r>
          </a:p>
          <a:p>
            <a:r>
              <a:rPr lang="en-US"/>
              <a:t/>
            </a:r>
          </a:p>
          <a:p>
            <a:r>
              <a:rPr lang="en-US"/>
              <a:t>This prompt tells the model to answer your question while thinking about what was talked about earlier.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project uses some cool technology. </a:t>
            </a:r>
          </a:p>
          <a:p>
            <a:r>
              <a:rPr lang="en-US"/>
              <a:t/>
            </a:r>
          </a:p>
          <a:p>
            <a:r>
              <a:rPr lang="en-US"/>
              <a:t>The main thing is ChatGPT, which helps understand and process info. </a:t>
            </a:r>
          </a:p>
          <a:p>
            <a:r>
              <a:rPr lang="en-US"/>
              <a:t/>
            </a:r>
          </a:p>
          <a:p>
            <a:r>
              <a:rPr lang="en-US"/>
              <a:t>We also use Clustering Models, like K-Means Clustering and DBSCAN, to find similar questions in a bunch of user queries. </a:t>
            </a:r>
          </a:p>
          <a:p>
            <a:r>
              <a:rPr lang="en-US"/>
              <a:t/>
            </a:r>
          </a:p>
          <a:p>
            <a:r>
              <a:rPr lang="en-US"/>
              <a:t>Then there's Similar Vector Retrieval, which finds items in a big dataset that match a query. </a:t>
            </a:r>
          </a:p>
          <a:p>
            <a:r>
              <a:rPr lang="en-US"/>
              <a:t/>
            </a:r>
          </a:p>
          <a:p>
            <a:r>
              <a:rPr lang="en-US"/>
              <a:t>Langchain helps us add large language models to our system, making our chat systems and text processing better. </a:t>
            </a:r>
          </a:p>
          <a:p>
            <a:r>
              <a:rPr lang="en-US"/>
              <a:t/>
            </a:r>
          </a:p>
          <a:p>
            <a:r>
              <a:rPr lang="en-US"/>
              <a:t>Lastly, RAG combines finding info and making text. This helps create better responses by using info from lots of data, which is really important for the chat part of our project.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last one is Clustering. The statistical display section uses it.</a:t>
            </a:r>
          </a:p>
          <a:p>
            <a:r>
              <a:rPr lang="en-US"/>
              <a:t/>
            </a:r>
          </a:p>
          <a:p>
            <a:r>
              <a:rPr lang="en-US"/>
              <a:t>it has two step Problem Collection and Clustering Problem.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for Clustering Problem, there are two approach.</a:t>
            </a:r>
          </a:p>
          <a:p>
            <a:r>
              <a:rPr lang="en-US"/>
              <a:t/>
            </a:r>
          </a:p>
          <a:p>
            <a:r>
              <a:rPr lang="en-US"/>
              <a:t>First is the Traditional Clustering Algorithm, and it has these steps:</a:t>
            </a:r>
          </a:p>
          <a:p>
            <a:r>
              <a:rPr lang="en-US"/>
              <a:t/>
            </a:r>
          </a:p>
          <a:p>
            <a:r>
              <a:rPr lang="en-US"/>
              <a:t>1. Start by cleaning the text. Get rid of unnecessary characters, punctuation, and special symbols. </a:t>
            </a:r>
          </a:p>
          <a:p>
            <a:r>
              <a:rPr lang="en-US"/>
              <a:t>For Chinese text, break it down into words to find key words and phrases. Also, take out stop words to make the data clearer.</a:t>
            </a:r>
          </a:p>
          <a:p>
            <a:r>
              <a:rPr lang="en-US"/>
              <a:t/>
            </a:r>
          </a:p>
          <a:p>
            <a:r>
              <a:rPr lang="en-US"/>
              <a:t>2. Use TF-IDF and OpenAI's model to turn text into vector.</a:t>
            </a:r>
          </a:p>
          <a:p>
            <a:r>
              <a:rPr lang="en-US"/>
              <a:t/>
            </a:r>
          </a:p>
          <a:p>
            <a:r>
              <a:rPr lang="en-US"/>
              <a:t>3. Pick a clustering algorithm that fits your needs and the type of data you have, like k-means or DBSCAN.</a:t>
            </a:r>
          </a:p>
          <a:p>
            <a:r>
              <a:rPr lang="en-US"/>
              <a:t/>
            </a:r>
          </a:p>
          <a:p>
            <a:r>
              <a:rPr lang="en-US"/>
              <a:t>4. Check how well your clustering worked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next approach is Clustering based on chatgpt.</a:t>
            </a:r>
          </a:p>
          <a:p>
            <a:r>
              <a:rPr lang="en-US"/>
              <a:t/>
            </a:r>
          </a:p>
          <a:p>
            <a:r>
              <a:rPr lang="en-US"/>
              <a:t>it consists of several steps:</a:t>
            </a:r>
          </a:p>
          <a:p>
            <a:r>
              <a:rPr lang="en-US"/>
              <a:t/>
            </a:r>
          </a:p>
          <a:p>
            <a:r>
              <a:rPr lang="en-US"/>
              <a:t>1. First, we get ready. If we already have categories from past videos, we'll add them to our prompt. </a:t>
            </a:r>
          </a:p>
          <a:p>
            <a:r>
              <a:rPr lang="en-US"/>
              <a:t>If not, we'll leave it blank. </a:t>
            </a:r>
          </a:p>
          <a:p>
            <a:r>
              <a:rPr lang="en-US"/>
              <a:t>Then, we pick some questions from our big list of questions. </a:t>
            </a:r>
          </a:p>
          <a:p>
            <a:r>
              <a:rPr lang="en-US"/>
              <a:t>We gotta make sure they're not too long for ChatGPT to handle.</a:t>
            </a:r>
          </a:p>
          <a:p>
            <a:r>
              <a:rPr lang="en-US"/>
              <a:t/>
            </a:r>
          </a:p>
          <a:p>
            <a:r>
              <a:rPr lang="en-US"/>
              <a:t>2. Next, we send this to ChatGPT. </a:t>
            </a:r>
          </a:p>
          <a:p>
            <a:r>
              <a:rPr lang="en-US"/>
              <a:t>It's going to give us back a answer in a format called JSON, </a:t>
            </a:r>
          </a:p>
          <a:p>
            <a:r>
              <a:rPr lang="en-US"/>
              <a:t>which basically sorts questions into different categories.</a:t>
            </a:r>
          </a:p>
          <a:p>
            <a:r>
              <a:rPr lang="en-US"/>
              <a:t/>
            </a:r>
          </a:p>
          <a:p>
            <a:r>
              <a:rPr lang="en-US"/>
              <a:t>3. After that, we take these sorted questions and save them in their categories. </a:t>
            </a:r>
          </a:p>
          <a:p>
            <a:r>
              <a:rPr lang="en-US"/>
              <a:t>Some might go into categories we already have, and some might start new ones.</a:t>
            </a:r>
          </a:p>
          <a:p>
            <a:r>
              <a:rPr lang="en-US"/>
              <a:t/>
            </a:r>
          </a:p>
          <a:p>
            <a:r>
              <a:rPr lang="en-US"/>
              <a:t>4. Then, we do it all over again. We take the categories we got, add them to prompt for the next round, grab some more questions, and ask ChatGPT again. </a:t>
            </a:r>
          </a:p>
          <a:p>
            <a:r>
              <a:rPr lang="en-US"/>
              <a:t/>
            </a:r>
          </a:p>
          <a:p>
            <a:r>
              <a:rPr lang="en-US"/>
              <a:t>We keep doing this until we've gone through all our questions.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Here is the prompt I use.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 compared at two ways of grouping things and paid attention to how detailed, logical, and on-target they were.</a:t>
            </a:r>
          </a:p>
          <a:p>
            <a:r>
              <a:rPr lang="en-US"/>
              <a:t/>
            </a:r>
          </a:p>
          <a:p>
            <a:r>
              <a:rPr lang="en-US"/>
              <a:t>Here's what I found:</a:t>
            </a:r>
          </a:p>
          <a:p>
            <a:r>
              <a:rPr lang="en-US"/>
              <a:t/>
            </a:r>
          </a:p>
          <a:p>
            <a:r>
              <a:rPr lang="en-US"/>
              <a:t>The traditional way is more about putting things into big, general groups.</a:t>
            </a:r>
          </a:p>
          <a:p>
            <a:r>
              <a:rPr lang="en-US"/>
              <a:t/>
            </a:r>
          </a:p>
          <a:p>
            <a:r>
              <a:rPr lang="en-US"/>
              <a:t>The way using chatgpt of grouping is better because it sorts things into really specific categories and makes sense logically. </a:t>
            </a:r>
          </a:p>
          <a:p>
            <a:r>
              <a:rPr lang="en-US"/>
              <a:t>It's great for dealing with lots of different things and gives you a more detailed breakdown.</a:t>
            </a:r>
          </a:p>
          <a:p>
            <a:r>
              <a:rPr lang="en-US"/>
              <a:t/>
            </a:r>
          </a:p>
          <a:p>
            <a:r>
              <a:rPr lang="en-US"/>
              <a:t>So, the way using chatgpt is top-notch for finding exactly what you need on specific topics, while the traditional way gives you a big-picture view of creative models.</a:t>
            </a:r>
          </a:p>
          <a:p>
            <a:r>
              <a:rPr lang="en-US"/>
              <a:t/>
            </a:r>
          </a:p>
          <a:p>
            <a:r>
              <a:rPr lang="en-US"/>
              <a:t>Also, the traditional way are quicker and use less stuff</a:t>
            </a:r>
          </a:p>
          <a:p>
            <a:r>
              <a:rPr lang="en-US"/>
              <a:t>the way using ChatGPT is slower and needs more resources.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here is some Optimization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When we get questions from users, sometimes they don't fully say what they want. </a:t>
            </a:r>
          </a:p>
          <a:p>
            <a:r>
              <a:rPr lang="en-US"/>
              <a:t/>
            </a:r>
          </a:p>
          <a:p>
            <a:r>
              <a:rPr lang="en-US"/>
              <a:t>Like, someone might ask for more details but not say about what. </a:t>
            </a:r>
          </a:p>
          <a:p>
            <a:r>
              <a:rPr lang="en-US"/>
              <a:t/>
            </a:r>
          </a:p>
          <a:p>
            <a:r>
              <a:rPr lang="en-US"/>
              <a:t>Or, they might just say something like "good job" without actually asking anything. </a:t>
            </a:r>
          </a:p>
          <a:p>
            <a:r>
              <a:rPr lang="en-US"/>
              <a:t/>
            </a:r>
          </a:p>
          <a:p>
            <a:r>
              <a:rPr lang="en-US"/>
              <a:t>It's pointless to collect these kinds of questions because we can't really tell what the user wants. </a:t>
            </a:r>
          </a:p>
          <a:p>
            <a:r>
              <a:rPr lang="en-US"/>
              <a:t/>
            </a:r>
          </a:p>
          <a:p>
            <a:r>
              <a:rPr lang="en-US"/>
              <a:t>so, Before we record user problems, make sure we really get what the user means. </a:t>
            </a:r>
          </a:p>
          <a:p>
            <a:r>
              <a:rPr lang="en-US"/>
              <a:t/>
            </a:r>
          </a:p>
          <a:p>
            <a:r>
              <a:rPr lang="en-US"/>
              <a:t>ChatGPT will check if there's a real question in what the user says. </a:t>
            </a:r>
          </a:p>
          <a:p>
            <a:r>
              <a:rPr lang="en-US"/>
              <a:t/>
            </a:r>
          </a:p>
          <a:p>
            <a:r>
              <a:rPr lang="en-US"/>
              <a:t>The actual question should be put in the "prompt" part. </a:t>
            </a:r>
          </a:p>
          <a:p>
            <a:r>
              <a:rPr lang="en-US"/>
              <a:t/>
            </a:r>
          </a:p>
          <a:p>
            <a:r>
              <a:rPr lang="en-US"/>
              <a:t>If the question isn't clear or there isn't really one, ChatGPT will just reply with a symble. </a:t>
            </a:r>
          </a:p>
          <a:p>
            <a:r>
              <a:rPr lang="en-US"/>
              <a:t/>
            </a:r>
          </a:p>
          <a:p>
            <a:r>
              <a:rPr lang="en-US"/>
              <a:t>But if the question is clear, will recoed what the user's asking for.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here is the prompt I use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let me show my system</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let me introduce the Design of the system</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our system, we have a cool way to make "short summary" of video chats. </a:t>
            </a:r>
          </a:p>
          <a:p>
            <a:r>
              <a:rPr lang="en-US"/>
              <a:t/>
            </a:r>
          </a:p>
          <a:p>
            <a:r>
              <a:rPr lang="en-US"/>
              <a:t>Here's how one method works. We break the chat into parts, like if there's a really long, </a:t>
            </a:r>
          </a:p>
          <a:p>
            <a:r>
              <a:rPr lang="en-US"/>
              <a:t>like one million words</a:t>
            </a:r>
          </a:p>
          <a:p>
            <a:r>
              <a:rPr lang="en-US"/>
              <a:t>we make 10 parts of 1,000 words each. </a:t>
            </a:r>
          </a:p>
          <a:p>
            <a:r>
              <a:rPr lang="en-US"/>
              <a:t/>
            </a:r>
          </a:p>
          <a:p>
            <a:r>
              <a:rPr lang="en-US"/>
              <a:t>Then, from each part, we only take the first 400 words. </a:t>
            </a:r>
          </a:p>
          <a:p>
            <a:r>
              <a:rPr lang="en-US"/>
              <a:t/>
            </a:r>
          </a:p>
          <a:p>
            <a:r>
              <a:rPr lang="en-US"/>
              <a:t>So, we end up with a shorter version of 4,000 words that still has all the main points. </a:t>
            </a:r>
          </a:p>
          <a:p>
            <a:r>
              <a:rPr lang="en-US"/>
              <a:t/>
            </a:r>
          </a:p>
          <a:p>
            <a:r>
              <a:rPr lang="en-US"/>
              <a:t>This summary is then send to the chatgpt to make it better. </a:t>
            </a:r>
          </a:p>
          <a:p>
            <a:r>
              <a:rPr lang="en-US"/>
              <a:t/>
            </a:r>
          </a:p>
          <a:p>
            <a:r>
              <a:rPr lang="en-US"/>
              <a:t>It's a smart and quick way to get the summary of long chats!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Approach 1, breaking the text into 10 parts without going over 4,000 words each was tough. </a:t>
            </a:r>
          </a:p>
          <a:p>
            <a:r>
              <a:rPr lang="en-US"/>
              <a:t/>
            </a:r>
          </a:p>
          <a:p>
            <a:r>
              <a:rPr lang="en-US"/>
              <a:t>Using just the first 400 words from each part didn't work; </a:t>
            </a:r>
          </a:p>
          <a:p>
            <a:r>
              <a:rPr lang="en-US"/>
              <a:t>cause, too much important info was lost. </a:t>
            </a:r>
          </a:p>
          <a:p>
            <a:r>
              <a:rPr lang="en-US"/>
              <a:t/>
            </a:r>
          </a:p>
          <a:p>
            <a:r>
              <a:rPr lang="en-US"/>
              <a:t>So, I switched Approach. </a:t>
            </a:r>
          </a:p>
          <a:p>
            <a:r>
              <a:rPr lang="en-US"/>
              <a:t/>
            </a:r>
          </a:p>
          <a:p>
            <a:r>
              <a:rPr lang="en-US"/>
              <a:t>Now, I summarize each paragraph separately and then combine them. </a:t>
            </a:r>
          </a:p>
          <a:p>
            <a:r>
              <a:rPr lang="en-US"/>
              <a:t/>
            </a:r>
          </a:p>
          <a:p>
            <a:r>
              <a:rPr lang="en-US"/>
              <a:t>After that, I do a big summary of all these little ones, keeping the main points but making it short. </a:t>
            </a:r>
          </a:p>
          <a:p>
            <a:r>
              <a:rPr lang="en-US"/>
              <a:t>If it's still too long, I'll do more rounds of summarizing. </a:t>
            </a:r>
          </a:p>
          <a:p>
            <a:r>
              <a:rPr lang="en-US"/>
              <a:t/>
            </a:r>
          </a:p>
          <a:p>
            <a:r>
              <a:rPr lang="en-US"/>
              <a:t>To make sure each summary is clear and complete, I use cool techniques from question-answering algorithms, like breaking down sentences and filling in gaps, which helps keep the original meaning and flow.</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Here's the prompt I use </a:t>
            </a:r>
          </a:p>
          <a:p>
            <a:r>
              <a:rPr lang="en-US"/>
              <a:t/>
            </a:r>
          </a:p>
          <a:p>
            <a:r>
              <a:rPr lang="en-US"/>
              <a:t>this summary one paragraph.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mix all these summaries into one.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when I looked at two ways to summarize, I noticed they're different. </a:t>
            </a:r>
          </a:p>
          <a:p>
            <a:r>
              <a:rPr lang="en-US"/>
              <a:t/>
            </a:r>
          </a:p>
          <a:p>
            <a:r>
              <a:rPr lang="en-US"/>
              <a:t>The first way just takes the start of each paragraph. </a:t>
            </a:r>
          </a:p>
          <a:p>
            <a:r>
              <a:rPr lang="en-US"/>
              <a:t>It's cheap, quick, and touches on everything a bit. </a:t>
            </a:r>
          </a:p>
          <a:p>
            <a:r>
              <a:rPr lang="en-US"/>
              <a:t>But it might skip important stuff, especially in long texts.</a:t>
            </a:r>
          </a:p>
          <a:p>
            <a:r>
              <a:rPr lang="en-US"/>
              <a:t/>
            </a:r>
          </a:p>
          <a:p>
            <a:r>
              <a:rPr lang="en-US"/>
              <a:t>The second way, really digs deep into the whole text. </a:t>
            </a:r>
          </a:p>
          <a:p>
            <a:r>
              <a:rPr lang="en-US"/>
              <a:t>This means you get a better, more complete summary without missing big points. </a:t>
            </a:r>
          </a:p>
          <a:p>
            <a:r>
              <a:rPr lang="en-US"/>
              <a:t>But, it's slower, and sometimes you might not get the full picture. </a:t>
            </a:r>
          </a:p>
          <a:p>
            <a:r>
              <a:rPr lang="en-US"/>
              <a:t/>
            </a:r>
          </a:p>
          <a:p>
            <a:r>
              <a:rPr lang="en-US"/>
              <a:t>So, when picking the best way, think about cost, speed, how accurate it is, and if it all makes sense together.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 also doing some Optimization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36.png" Type="http://schemas.openxmlformats.org/officeDocument/2006/relationships/image"/><Relationship Id="rId4" Target="../media/image37.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38.png" Type="http://schemas.openxmlformats.org/officeDocument/2006/relationships/image"/><Relationship Id="rId4" Target="../media/image39.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40.png" Type="http://schemas.openxmlformats.org/officeDocument/2006/relationships/image"/><Relationship Id="rId4" Target="../media/image41.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42.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36.png" Type="http://schemas.openxmlformats.org/officeDocument/2006/relationships/image"/><Relationship Id="rId4" Target="../media/image37.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36.png" Type="http://schemas.openxmlformats.org/officeDocument/2006/relationships/image"/><Relationship Id="rId4" Target="../media/image37.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36.png" Type="http://schemas.openxmlformats.org/officeDocument/2006/relationships/image"/><Relationship Id="rId4" Target="../media/image37.svg" Type="http://schemas.openxmlformats.org/officeDocument/2006/relationships/image"/><Relationship Id="rId5" Target="../media/image43.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36.png" Type="http://schemas.openxmlformats.org/officeDocument/2006/relationships/image"/><Relationship Id="rId4" Target="../media/image37.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36.png" Type="http://schemas.openxmlformats.org/officeDocument/2006/relationships/image"/><Relationship Id="rId4" Target="../media/image37.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11" Target="../media/image21.png" Type="http://schemas.openxmlformats.org/officeDocument/2006/relationships/image"/><Relationship Id="rId12" Target="../media/image22.svg" Type="http://schemas.openxmlformats.org/officeDocument/2006/relationships/image"/><Relationship Id="rId13" Target="../media/image23.png" Type="http://schemas.openxmlformats.org/officeDocument/2006/relationships/image"/><Relationship Id="rId14" Target="../media/image24.svg" Type="http://schemas.openxmlformats.org/officeDocument/2006/relationships/image"/><Relationship Id="rId2" Target="../notesSlides/notesSlide1.xml" Type="http://schemas.openxmlformats.org/officeDocument/2006/relationships/notesSlid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36.png" Type="http://schemas.openxmlformats.org/officeDocument/2006/relationships/image"/><Relationship Id="rId4" Target="../media/image37.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44.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4.xml" Type="http://schemas.openxmlformats.org/officeDocument/2006/relationships/notesSlide"/><Relationship Id="rId3" Target="../media/image34.png" Type="http://schemas.openxmlformats.org/officeDocument/2006/relationships/image"/><Relationship Id="rId4" Target="../media/image35.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5.xml" Type="http://schemas.openxmlformats.org/officeDocument/2006/relationships/notesSlide"/><Relationship Id="rId3" Target="../media/image36.png" Type="http://schemas.openxmlformats.org/officeDocument/2006/relationships/image"/><Relationship Id="rId4" Target="../media/image37.sv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6.xml" Type="http://schemas.openxmlformats.org/officeDocument/2006/relationships/notesSlide"/><Relationship Id="rId3" Target="../media/image36.png" Type="http://schemas.openxmlformats.org/officeDocument/2006/relationships/image"/><Relationship Id="rId4" Target="../media/image37.sv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7.xml" Type="http://schemas.openxmlformats.org/officeDocument/2006/relationships/notesSlide"/><Relationship Id="rId3" Target="../media/image36.png" Type="http://schemas.openxmlformats.org/officeDocument/2006/relationships/image"/><Relationship Id="rId4" Target="../media/image37.sv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8.xml" Type="http://schemas.openxmlformats.org/officeDocument/2006/relationships/notesSlide"/><Relationship Id="rId3" Target="../media/image45.png" Type="http://schemas.openxmlformats.org/officeDocument/2006/relationships/image"/><Relationship Id="rId4" Target="../media/image46.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5.png" Type="http://schemas.openxmlformats.org/officeDocument/2006/relationships/image"/><Relationship Id="rId4" Target="../media/image26.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29.png" Type="http://schemas.openxmlformats.org/officeDocument/2006/relationships/image"/><Relationship Id="rId8" Target="../media/image30.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31.png" Type="http://schemas.openxmlformats.org/officeDocument/2006/relationships/image"/><Relationship Id="rId4" Target="../media/image32.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3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34.png" Type="http://schemas.openxmlformats.org/officeDocument/2006/relationships/image"/><Relationship Id="rId4" Target="../media/image3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grpSp>
        <p:nvGrpSpPr>
          <p:cNvPr name="Group 2" id="2"/>
          <p:cNvGrpSpPr/>
          <p:nvPr/>
        </p:nvGrpSpPr>
        <p:grpSpPr>
          <a:xfrm rot="0">
            <a:off x="8616968" y="2624267"/>
            <a:ext cx="8744116" cy="5226912"/>
            <a:chOff x="0" y="0"/>
            <a:chExt cx="11658821" cy="6969216"/>
          </a:xfrm>
        </p:grpSpPr>
        <p:sp>
          <p:nvSpPr>
            <p:cNvPr name="TextBox 3" id="3"/>
            <p:cNvSpPr txBox="true"/>
            <p:nvPr/>
          </p:nvSpPr>
          <p:spPr>
            <a:xfrm rot="0">
              <a:off x="0" y="1368999"/>
              <a:ext cx="11658821" cy="4166659"/>
            </a:xfrm>
            <a:prstGeom prst="rect">
              <a:avLst/>
            </a:prstGeom>
          </p:spPr>
          <p:txBody>
            <a:bodyPr anchor="t" rtlCol="false" tIns="0" lIns="0" bIns="0" rIns="0">
              <a:spAutoFit/>
            </a:bodyPr>
            <a:lstStyle/>
            <a:p>
              <a:pPr>
                <a:lnSpc>
                  <a:spcPts val="8000"/>
                </a:lnSpc>
              </a:pPr>
              <a:r>
                <a:rPr lang="en-US" sz="8000">
                  <a:solidFill>
                    <a:srgbClr val="F7B4A7"/>
                  </a:solidFill>
                  <a:latin typeface="Clear Sans Bold"/>
                </a:rPr>
                <a:t>Generative Al applications on education</a:t>
              </a:r>
            </a:p>
          </p:txBody>
        </p:sp>
        <p:sp>
          <p:nvSpPr>
            <p:cNvPr name="TextBox 4" id="4"/>
            <p:cNvSpPr txBox="true"/>
            <p:nvPr/>
          </p:nvSpPr>
          <p:spPr>
            <a:xfrm rot="0">
              <a:off x="0" y="-47625"/>
              <a:ext cx="11658821" cy="525145"/>
            </a:xfrm>
            <a:prstGeom prst="rect">
              <a:avLst/>
            </a:prstGeom>
          </p:spPr>
          <p:txBody>
            <a:bodyPr anchor="t" rtlCol="false" tIns="0" lIns="0" bIns="0" rIns="0">
              <a:spAutoFit/>
            </a:bodyPr>
            <a:lstStyle/>
            <a:p>
              <a:pPr>
                <a:lnSpc>
                  <a:spcPts val="3359"/>
                </a:lnSpc>
              </a:pPr>
            </a:p>
          </p:txBody>
        </p:sp>
        <p:sp>
          <p:nvSpPr>
            <p:cNvPr name="TextBox 5" id="5"/>
            <p:cNvSpPr txBox="true"/>
            <p:nvPr/>
          </p:nvSpPr>
          <p:spPr>
            <a:xfrm rot="0">
              <a:off x="0" y="6217587"/>
              <a:ext cx="11658821" cy="751628"/>
            </a:xfrm>
            <a:prstGeom prst="rect">
              <a:avLst/>
            </a:prstGeom>
          </p:spPr>
          <p:txBody>
            <a:bodyPr anchor="t" rtlCol="false" tIns="0" lIns="0" bIns="0" rIns="0">
              <a:spAutoFit/>
            </a:bodyPr>
            <a:lstStyle/>
            <a:p>
              <a:pPr>
                <a:lnSpc>
                  <a:spcPts val="4759"/>
                </a:lnSpc>
              </a:pPr>
            </a:p>
          </p:txBody>
        </p:sp>
      </p:grpSp>
      <p:sp>
        <p:nvSpPr>
          <p:cNvPr name="Freeform 6" id="6"/>
          <p:cNvSpPr/>
          <p:nvPr/>
        </p:nvSpPr>
        <p:spPr>
          <a:xfrm flipH="false" flipV="false" rot="0">
            <a:off x="1182834" y="-1921745"/>
            <a:ext cx="6755642" cy="4114800"/>
          </a:xfrm>
          <a:custGeom>
            <a:avLst/>
            <a:gdLst/>
            <a:ahLst/>
            <a:cxnLst/>
            <a:rect r="r" b="b" t="t" l="l"/>
            <a:pathLst>
              <a:path h="4114800" w="6755642">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6303834" y="1790711"/>
            <a:ext cx="1194327" cy="2586142"/>
          </a:xfrm>
          <a:custGeom>
            <a:avLst/>
            <a:gdLst/>
            <a:ahLst/>
            <a:cxnLst/>
            <a:rect r="r" b="b" t="t" l="l"/>
            <a:pathLst>
              <a:path h="2586142" w="1194327">
                <a:moveTo>
                  <a:pt x="0" y="0"/>
                </a:moveTo>
                <a:lnTo>
                  <a:pt x="1194327" y="0"/>
                </a:lnTo>
                <a:lnTo>
                  <a:pt x="1194327" y="2586142"/>
                </a:lnTo>
                <a:lnTo>
                  <a:pt x="0" y="25861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0">
            <a:off x="2095190" y="2021154"/>
            <a:ext cx="5357753" cy="5591583"/>
          </a:xfrm>
          <a:custGeom>
            <a:avLst/>
            <a:gdLst/>
            <a:ahLst/>
            <a:cxnLst/>
            <a:rect r="r" b="b" t="t" l="l"/>
            <a:pathLst>
              <a:path h="5591583" w="5357753">
                <a:moveTo>
                  <a:pt x="5357753" y="0"/>
                </a:moveTo>
                <a:lnTo>
                  <a:pt x="0" y="0"/>
                </a:lnTo>
                <a:lnTo>
                  <a:pt x="0" y="5591582"/>
                </a:lnTo>
                <a:lnTo>
                  <a:pt x="5357753" y="5591582"/>
                </a:lnTo>
                <a:lnTo>
                  <a:pt x="5357753"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947148" y="1264426"/>
            <a:ext cx="3144039" cy="2440918"/>
          </a:xfrm>
          <a:custGeom>
            <a:avLst/>
            <a:gdLst/>
            <a:ahLst/>
            <a:cxnLst/>
            <a:rect r="r" b="b" t="t" l="l"/>
            <a:pathLst>
              <a:path h="2440918" w="3144039">
                <a:moveTo>
                  <a:pt x="0" y="0"/>
                </a:moveTo>
                <a:lnTo>
                  <a:pt x="3144040" y="0"/>
                </a:lnTo>
                <a:lnTo>
                  <a:pt x="3144040" y="2440918"/>
                </a:lnTo>
                <a:lnTo>
                  <a:pt x="0" y="24409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624872" y="5005800"/>
            <a:ext cx="1894295" cy="4252500"/>
          </a:xfrm>
          <a:custGeom>
            <a:avLst/>
            <a:gdLst/>
            <a:ahLst/>
            <a:cxnLst/>
            <a:rect r="r" b="b" t="t" l="l"/>
            <a:pathLst>
              <a:path h="4252500" w="1894295">
                <a:moveTo>
                  <a:pt x="0" y="0"/>
                </a:moveTo>
                <a:lnTo>
                  <a:pt x="1894295" y="0"/>
                </a:lnTo>
                <a:lnTo>
                  <a:pt x="1894295" y="4252500"/>
                </a:lnTo>
                <a:lnTo>
                  <a:pt x="0" y="42525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4011803" y="7612736"/>
            <a:ext cx="3486358" cy="4114800"/>
          </a:xfrm>
          <a:custGeom>
            <a:avLst/>
            <a:gdLst/>
            <a:ahLst/>
            <a:cxnLst/>
            <a:rect r="r" b="b" t="t" l="l"/>
            <a:pathLst>
              <a:path h="4114800" w="3486358">
                <a:moveTo>
                  <a:pt x="0" y="0"/>
                </a:moveTo>
                <a:lnTo>
                  <a:pt x="3486358" y="0"/>
                </a:lnTo>
                <a:lnTo>
                  <a:pt x="348635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10183990" y="1951228"/>
            <a:ext cx="6338112" cy="6384545"/>
          </a:xfrm>
          <a:custGeom>
            <a:avLst/>
            <a:gdLst/>
            <a:ahLst/>
            <a:cxnLst/>
            <a:rect r="r" b="b" t="t" l="l"/>
            <a:pathLst>
              <a:path h="6384545" w="6338112">
                <a:moveTo>
                  <a:pt x="0" y="0"/>
                </a:moveTo>
                <a:lnTo>
                  <a:pt x="6338111" y="0"/>
                </a:lnTo>
                <a:lnTo>
                  <a:pt x="6338111" y="6384544"/>
                </a:lnTo>
                <a:lnTo>
                  <a:pt x="0" y="63845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2353800" y="3598556"/>
            <a:ext cx="7528044" cy="2447925"/>
          </a:xfrm>
          <a:prstGeom prst="rect">
            <a:avLst/>
          </a:prstGeom>
        </p:spPr>
        <p:txBody>
          <a:bodyPr anchor="t" rtlCol="false" tIns="0" lIns="0" bIns="0" rIns="0">
            <a:spAutoFit/>
          </a:bodyPr>
          <a:lstStyle/>
          <a:p>
            <a:pPr>
              <a:lnSpc>
                <a:spcPts val="9600"/>
              </a:lnSpc>
            </a:pPr>
            <a:r>
              <a:rPr lang="en-US" sz="8000">
                <a:solidFill>
                  <a:srgbClr val="F7B4A7"/>
                </a:solidFill>
                <a:latin typeface="Clear Sans Bold"/>
              </a:rPr>
              <a:t>Algorithm Optimization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grpSp>
        <p:nvGrpSpPr>
          <p:cNvPr name="Group 2" id="2"/>
          <p:cNvGrpSpPr/>
          <p:nvPr/>
        </p:nvGrpSpPr>
        <p:grpSpPr>
          <a:xfrm rot="0">
            <a:off x="0" y="1359927"/>
            <a:ext cx="18288000" cy="182880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B4B82"/>
            </a:solidFill>
          </p:spPr>
        </p:sp>
        <p:sp>
          <p:nvSpPr>
            <p:cNvPr name="TextBox 4" id="4"/>
            <p:cNvSpPr txBox="true"/>
            <p:nvPr/>
          </p:nvSpPr>
          <p:spPr>
            <a:xfrm>
              <a:off x="0" y="-76200"/>
              <a:ext cx="812800" cy="889000"/>
            </a:xfrm>
            <a:prstGeom prst="rect">
              <a:avLst/>
            </a:prstGeom>
          </p:spPr>
          <p:txBody>
            <a:bodyPr anchor="ctr" rtlCol="false" tIns="50800" lIns="50800" bIns="50800" rIns="50800"/>
            <a:lstStyle/>
            <a:p>
              <a:pPr algn="l" marL="0" indent="0" lvl="0">
                <a:lnSpc>
                  <a:spcPts val="5879"/>
                </a:lnSpc>
                <a:spcBef>
                  <a:spcPct val="0"/>
                </a:spcBef>
              </a:pPr>
            </a:p>
          </p:txBody>
        </p:sp>
      </p:grpSp>
      <p:sp>
        <p:nvSpPr>
          <p:cNvPr name="TextBox 5" id="5"/>
          <p:cNvSpPr txBox="true"/>
          <p:nvPr/>
        </p:nvSpPr>
        <p:spPr>
          <a:xfrm rot="0">
            <a:off x="411642" y="358432"/>
            <a:ext cx="12060537" cy="1546094"/>
          </a:xfrm>
          <a:prstGeom prst="rect">
            <a:avLst/>
          </a:prstGeom>
        </p:spPr>
        <p:txBody>
          <a:bodyPr anchor="t" rtlCol="false" tIns="0" lIns="0" bIns="0" rIns="0">
            <a:spAutoFit/>
          </a:bodyPr>
          <a:lstStyle/>
          <a:p>
            <a:pPr>
              <a:lnSpc>
                <a:spcPts val="5061"/>
              </a:lnSpc>
            </a:pPr>
            <a:r>
              <a:rPr lang="en-US" sz="4820">
                <a:solidFill>
                  <a:srgbClr val="2B4B82"/>
                </a:solidFill>
                <a:latin typeface="Clear Sans Bold"/>
              </a:rPr>
              <a:t>SYSTEM DESIGN</a:t>
            </a:r>
            <a:r>
              <a:rPr lang="en-US" sz="4820">
                <a:solidFill>
                  <a:srgbClr val="2B4B82"/>
                </a:solidFill>
                <a:latin typeface="Clear Sans Bold"/>
              </a:rPr>
              <a:t> &amp; IMPLEMENTATION</a:t>
            </a:r>
          </a:p>
          <a:p>
            <a:pPr algn="l" marL="0" indent="0" lvl="0">
              <a:lnSpc>
                <a:spcPts val="6891"/>
              </a:lnSpc>
            </a:pPr>
          </a:p>
        </p:txBody>
      </p:sp>
      <p:graphicFrame>
        <p:nvGraphicFramePr>
          <p:cNvPr name="Table 6" id="6"/>
          <p:cNvGraphicFramePr>
            <a:graphicFrameLocks noGrp="true"/>
          </p:cNvGraphicFramePr>
          <p:nvPr/>
        </p:nvGraphicFramePr>
        <p:xfrm>
          <a:off x="1028700" y="3994405"/>
          <a:ext cx="15780545" cy="4950807"/>
        </p:xfrm>
        <a:graphic>
          <a:graphicData uri="http://schemas.openxmlformats.org/drawingml/2006/table">
            <a:tbl>
              <a:tblPr/>
              <a:tblGrid>
                <a:gridCol w="15780545"/>
              </a:tblGrid>
              <a:tr h="1312257">
                <a:tc>
                  <a:txBody>
                    <a:bodyPr anchor="t" rtlCol="false"/>
                    <a:lstStyle/>
                    <a:p>
                      <a:pPr algn="l">
                        <a:lnSpc>
                          <a:spcPts val="4619"/>
                        </a:lnSpc>
                        <a:defRPr/>
                      </a:pPr>
                      <a:r>
                        <a:rPr lang="en-US" sz="3299">
                          <a:solidFill>
                            <a:srgbClr val="FEFEFE"/>
                          </a:solidFill>
                          <a:latin typeface="Clear Sans Bold"/>
                        </a:rPr>
                        <a:t>Algorithm Optimization: Refine</a:t>
                      </a:r>
                      <a:endParaRPr lang="en-US" sz="1100"/>
                    </a:p>
                  </a:txBody>
                  <a:tcPr marL="190500" marR="190500" marT="190500" marB="190500" anchor="ctr">
                    <a:lnL cmpd="sng" algn="ctr" cap="flat" w="0">
                      <a:solidFill>
                        <a:srgbClr val="94DDDE"/>
                      </a:solidFill>
                      <a:prstDash val="solid"/>
                      <a:round/>
                      <a:headEnd type="none" w="med" len="med"/>
                      <a:tailEnd type="none" w="med" len="med"/>
                    </a:lnL>
                    <a:lnR cmpd="sng" algn="ctr" cap="flat" w="0">
                      <a:solidFill>
                        <a:srgbClr val="94DDDE"/>
                      </a:solidFill>
                      <a:prstDash val="solid"/>
                      <a:round/>
                      <a:headEnd type="none" w="med" len="med"/>
                      <a:tailEnd type="none" w="med" len="med"/>
                    </a:lnR>
                    <a:lnT cmpd="sng" algn="ctr" cap="flat" w="0">
                      <a:solidFill>
                        <a:srgbClr val="94DDDE"/>
                      </a:solidFill>
                      <a:prstDash val="solid"/>
                      <a:round/>
                      <a:headEnd type="none" w="med" len="med"/>
                      <a:tailEnd type="none" w="med" len="med"/>
                    </a:lnT>
                    <a:lnB cmpd="sng" algn="ctr" cap="flat" w="0">
                      <a:solidFill>
                        <a:srgbClr val="94DDDE"/>
                      </a:solidFill>
                      <a:prstDash val="solid"/>
                      <a:round/>
                      <a:headEnd type="none" w="med" len="med"/>
                      <a:tailEnd type="none" w="med" len="med"/>
                    </a:lnB>
                  </a:tcPr>
                </a:tc>
              </a:tr>
              <a:tr h="3638550">
                <a:tc>
                  <a:txBody>
                    <a:bodyPr anchor="t" rtlCol="false"/>
                    <a:lstStyle/>
                    <a:p>
                      <a:pPr algn="l">
                        <a:lnSpc>
                          <a:spcPts val="3220"/>
                        </a:lnSpc>
                        <a:defRPr/>
                      </a:pPr>
                      <a:r>
                        <a:rPr lang="en-US" sz="2300">
                          <a:solidFill>
                            <a:srgbClr val="FEFEFE"/>
                          </a:solidFill>
                          <a:latin typeface="Clear Sans"/>
                          <a:ea typeface="Clear Sans"/>
                        </a:rPr>
                        <a:t>To address the issue of lack of context mentioned earlier：</a:t>
                      </a:r>
                      <a:endParaRPr lang="en-US" sz="1100"/>
                    </a:p>
                    <a:p>
                      <a:pPr>
                        <a:lnSpc>
                          <a:spcPts val="3220"/>
                        </a:lnSpc>
                      </a:pPr>
                    </a:p>
                    <a:p>
                      <a:pPr>
                        <a:lnSpc>
                          <a:spcPts val="3220"/>
                        </a:lnSpc>
                      </a:pPr>
                      <a:r>
                        <a:rPr lang="en-US" sz="2300">
                          <a:solidFill>
                            <a:srgbClr val="FEFEFE"/>
                          </a:solidFill>
                          <a:latin typeface="Clear Sans"/>
                        </a:rPr>
                        <a:t>The algorithm steps for this method are as follows:</a:t>
                      </a:r>
                    </a:p>
                    <a:p>
                      <a:pPr marL="496571" indent="-248285" lvl="1">
                        <a:lnSpc>
                          <a:spcPts val="3220"/>
                        </a:lnSpc>
                        <a:buFont typeface="Arial"/>
                        <a:buChar char="•"/>
                      </a:pPr>
                      <a:r>
                        <a:rPr lang="en-US" sz="2300">
                          <a:solidFill>
                            <a:srgbClr val="FEFEFE"/>
                          </a:solidFill>
                          <a:latin typeface="Clear Sans"/>
                        </a:rPr>
                        <a:t>Summarize the first paragraph of the document.</a:t>
                      </a:r>
                    </a:p>
                    <a:p>
                      <a:pPr marL="496571" indent="-248285" lvl="1">
                        <a:lnSpc>
                          <a:spcPts val="3220"/>
                        </a:lnSpc>
                        <a:buFont typeface="Arial"/>
                        <a:buChar char="•"/>
                      </a:pPr>
                      <a:r>
                        <a:rPr lang="en-US" sz="2300">
                          <a:solidFill>
                            <a:srgbClr val="FEFEFE"/>
                          </a:solidFill>
                          <a:latin typeface="Clear Sans"/>
                        </a:rPr>
                        <a:t>Combine this summary with the original text of the second paragraph and submit it to GPT for a secondary summary.</a:t>
                      </a:r>
                    </a:p>
                    <a:p>
                      <a:pPr marL="496571" indent="-248285" lvl="1">
                        <a:lnSpc>
                          <a:spcPts val="3220"/>
                        </a:lnSpc>
                        <a:buFont typeface="Arial"/>
                        <a:buChar char="•"/>
                      </a:pPr>
                      <a:r>
                        <a:rPr lang="en-US" sz="2300">
                          <a:solidFill>
                            <a:srgbClr val="FEFEFE"/>
                          </a:solidFill>
                          <a:latin typeface="Clear Sans"/>
                        </a:rPr>
                        <a:t>Combine the newly generated summary with the next paragraph of text and request another summary from GPT.</a:t>
                      </a:r>
                    </a:p>
                    <a:p>
                      <a:pPr>
                        <a:lnSpc>
                          <a:spcPts val="3220"/>
                        </a:lnSpc>
                      </a:pPr>
                    </a:p>
                  </a:txBody>
                  <a:tcPr marL="190500" marR="190500" marT="190500" marB="190500" anchor="ctr">
                    <a:lnL cmpd="sng" algn="ctr" cap="flat" w="0">
                      <a:solidFill>
                        <a:srgbClr val="94DDDE"/>
                      </a:solidFill>
                      <a:prstDash val="solid"/>
                      <a:round/>
                      <a:headEnd type="none" w="med" len="med"/>
                      <a:tailEnd type="none" w="med" len="med"/>
                    </a:lnL>
                    <a:lnR cmpd="sng" algn="ctr" cap="flat" w="0">
                      <a:solidFill>
                        <a:srgbClr val="94DDDE"/>
                      </a:solidFill>
                      <a:prstDash val="solid"/>
                      <a:round/>
                      <a:headEnd type="none" w="med" len="med"/>
                      <a:tailEnd type="none" w="med" len="med"/>
                    </a:lnR>
                    <a:lnT cmpd="sng" algn="ctr" cap="flat" w="0">
                      <a:solidFill>
                        <a:srgbClr val="94DDDE"/>
                      </a:solidFill>
                      <a:prstDash val="solid"/>
                      <a:round/>
                      <a:headEnd type="none" w="med" len="med"/>
                      <a:tailEnd type="none" w="med" len="med"/>
                    </a:lnT>
                    <a:lnB cmpd="sng" algn="ctr" cap="flat" w="0">
                      <a:solidFill>
                        <a:srgbClr val="94DDDE"/>
                      </a:solidFill>
                      <a:prstDash val="solid"/>
                      <a:round/>
                      <a:headEnd type="none" w="med" len="med"/>
                      <a:tailEnd type="none" w="med" len="med"/>
                    </a:lnB>
                  </a:tcPr>
                </a:tc>
              </a:tr>
            </a:tbl>
          </a:graphicData>
        </a:graphic>
      </p:graphicFrame>
      <p:grpSp>
        <p:nvGrpSpPr>
          <p:cNvPr name="Group 7" id="7"/>
          <p:cNvGrpSpPr/>
          <p:nvPr/>
        </p:nvGrpSpPr>
        <p:grpSpPr>
          <a:xfrm rot="0">
            <a:off x="0" y="880893"/>
            <a:ext cx="8015933" cy="3113512"/>
            <a:chOff x="0" y="0"/>
            <a:chExt cx="1830953" cy="711170"/>
          </a:xfrm>
        </p:grpSpPr>
        <p:sp>
          <p:nvSpPr>
            <p:cNvPr name="Freeform 8" id="8"/>
            <p:cNvSpPr/>
            <p:nvPr/>
          </p:nvSpPr>
          <p:spPr>
            <a:xfrm flipH="false" flipV="false" rot="0">
              <a:off x="0" y="0"/>
              <a:ext cx="1830953" cy="711170"/>
            </a:xfrm>
            <a:custGeom>
              <a:avLst/>
              <a:gdLst/>
              <a:ahLst/>
              <a:cxnLst/>
              <a:rect r="r" b="b" t="t" l="l"/>
              <a:pathLst>
                <a:path h="711170" w="1830953">
                  <a:moveTo>
                    <a:pt x="1830953" y="355585"/>
                  </a:moveTo>
                  <a:lnTo>
                    <a:pt x="1424553" y="0"/>
                  </a:lnTo>
                  <a:lnTo>
                    <a:pt x="1424553" y="203200"/>
                  </a:lnTo>
                  <a:lnTo>
                    <a:pt x="0" y="203200"/>
                  </a:lnTo>
                  <a:lnTo>
                    <a:pt x="0" y="507970"/>
                  </a:lnTo>
                  <a:lnTo>
                    <a:pt x="1424553" y="507970"/>
                  </a:lnTo>
                  <a:lnTo>
                    <a:pt x="1424553" y="711170"/>
                  </a:lnTo>
                  <a:lnTo>
                    <a:pt x="1830953" y="355585"/>
                  </a:lnTo>
                  <a:close/>
                </a:path>
              </a:pathLst>
            </a:custGeom>
            <a:solidFill>
              <a:srgbClr val="F0ABC1"/>
            </a:solidFill>
          </p:spPr>
        </p:sp>
        <p:sp>
          <p:nvSpPr>
            <p:cNvPr name="TextBox 9" id="9"/>
            <p:cNvSpPr txBox="true"/>
            <p:nvPr/>
          </p:nvSpPr>
          <p:spPr>
            <a:xfrm>
              <a:off x="0" y="127000"/>
              <a:ext cx="1729353" cy="380970"/>
            </a:xfrm>
            <a:prstGeom prst="rect">
              <a:avLst/>
            </a:prstGeom>
          </p:spPr>
          <p:txBody>
            <a:bodyPr anchor="ctr" rtlCol="false" tIns="50800" lIns="50800" bIns="50800" rIns="50800"/>
            <a:lstStyle/>
            <a:p>
              <a:pPr algn="l" marL="0" indent="0" lvl="0">
                <a:lnSpc>
                  <a:spcPts val="5879"/>
                </a:lnSpc>
                <a:spcBef>
                  <a:spcPct val="0"/>
                </a:spcBef>
              </a:pPr>
            </a:p>
          </p:txBody>
        </p:sp>
      </p:grpSp>
      <p:sp>
        <p:nvSpPr>
          <p:cNvPr name="Freeform 10" id="10"/>
          <p:cNvSpPr/>
          <p:nvPr/>
        </p:nvSpPr>
        <p:spPr>
          <a:xfrm flipH="false" flipV="false" rot="0">
            <a:off x="11301536" y="291757"/>
            <a:ext cx="6464035" cy="5526750"/>
          </a:xfrm>
          <a:custGeom>
            <a:avLst/>
            <a:gdLst/>
            <a:ahLst/>
            <a:cxnLst/>
            <a:rect r="r" b="b" t="t" l="l"/>
            <a:pathLst>
              <a:path h="5526750" w="6464035">
                <a:moveTo>
                  <a:pt x="0" y="0"/>
                </a:moveTo>
                <a:lnTo>
                  <a:pt x="6464035" y="0"/>
                </a:lnTo>
                <a:lnTo>
                  <a:pt x="6464035" y="5526750"/>
                </a:lnTo>
                <a:lnTo>
                  <a:pt x="0" y="55267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193245" y="2025627"/>
            <a:ext cx="7984825" cy="738320"/>
          </a:xfrm>
          <a:prstGeom prst="rect">
            <a:avLst/>
          </a:prstGeom>
        </p:spPr>
        <p:txBody>
          <a:bodyPr anchor="t" rtlCol="false" tIns="0" lIns="0" bIns="0" rIns="0">
            <a:spAutoFit/>
          </a:bodyPr>
          <a:lstStyle/>
          <a:p>
            <a:pPr algn="l">
              <a:lnSpc>
                <a:spcPts val="6030"/>
              </a:lnSpc>
              <a:spcBef>
                <a:spcPct val="0"/>
              </a:spcBef>
            </a:pPr>
            <a:r>
              <a:rPr lang="en-US" sz="4307" strike="noStrike" u="none">
                <a:solidFill>
                  <a:srgbClr val="2B4B82"/>
                </a:solidFill>
                <a:latin typeface="Clear Sans Bold"/>
                <a:ea typeface="Clear Sans Bold"/>
              </a:rPr>
              <a:t>Algorithm Design：</a:t>
            </a:r>
            <a:r>
              <a:rPr lang="en-US" sz="4307" strike="noStrike" u="none">
                <a:solidFill>
                  <a:srgbClr val="545454"/>
                </a:solidFill>
                <a:latin typeface="Clear Sans Bold"/>
              </a:rPr>
              <a:t>Summary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grpSp>
        <p:nvGrpSpPr>
          <p:cNvPr name="Group 2" id="2"/>
          <p:cNvGrpSpPr/>
          <p:nvPr/>
        </p:nvGrpSpPr>
        <p:grpSpPr>
          <a:xfrm rot="0">
            <a:off x="0" y="1359927"/>
            <a:ext cx="18288000" cy="182880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B4B82"/>
            </a:solidFill>
          </p:spPr>
        </p:sp>
        <p:sp>
          <p:nvSpPr>
            <p:cNvPr name="TextBox 4" id="4"/>
            <p:cNvSpPr txBox="true"/>
            <p:nvPr/>
          </p:nvSpPr>
          <p:spPr>
            <a:xfrm>
              <a:off x="0" y="-76200"/>
              <a:ext cx="812800" cy="889000"/>
            </a:xfrm>
            <a:prstGeom prst="rect">
              <a:avLst/>
            </a:prstGeom>
          </p:spPr>
          <p:txBody>
            <a:bodyPr anchor="ctr" rtlCol="false" tIns="50800" lIns="50800" bIns="50800" rIns="50800"/>
            <a:lstStyle/>
            <a:p>
              <a:pPr algn="l" marL="0" indent="0" lvl="0">
                <a:lnSpc>
                  <a:spcPts val="5879"/>
                </a:lnSpc>
                <a:spcBef>
                  <a:spcPct val="0"/>
                </a:spcBef>
              </a:pPr>
            </a:p>
          </p:txBody>
        </p:sp>
      </p:grpSp>
      <p:sp>
        <p:nvSpPr>
          <p:cNvPr name="TextBox 5" id="5"/>
          <p:cNvSpPr txBox="true"/>
          <p:nvPr/>
        </p:nvSpPr>
        <p:spPr>
          <a:xfrm rot="0">
            <a:off x="411642" y="358432"/>
            <a:ext cx="12060537" cy="1546094"/>
          </a:xfrm>
          <a:prstGeom prst="rect">
            <a:avLst/>
          </a:prstGeom>
        </p:spPr>
        <p:txBody>
          <a:bodyPr anchor="t" rtlCol="false" tIns="0" lIns="0" bIns="0" rIns="0">
            <a:spAutoFit/>
          </a:bodyPr>
          <a:lstStyle/>
          <a:p>
            <a:pPr>
              <a:lnSpc>
                <a:spcPts val="5061"/>
              </a:lnSpc>
            </a:pPr>
            <a:r>
              <a:rPr lang="en-US" sz="4820">
                <a:solidFill>
                  <a:srgbClr val="2B4B82"/>
                </a:solidFill>
                <a:latin typeface="Clear Sans Bold"/>
              </a:rPr>
              <a:t>SYSTEM DESIGN</a:t>
            </a:r>
            <a:r>
              <a:rPr lang="en-US" sz="4820">
                <a:solidFill>
                  <a:srgbClr val="2B4B82"/>
                </a:solidFill>
                <a:latin typeface="Clear Sans Bold"/>
              </a:rPr>
              <a:t> &amp; IMPLEMENTATION</a:t>
            </a:r>
          </a:p>
          <a:p>
            <a:pPr algn="l" marL="0" indent="0" lvl="0">
              <a:lnSpc>
                <a:spcPts val="6891"/>
              </a:lnSpc>
            </a:pPr>
          </a:p>
        </p:txBody>
      </p:sp>
      <p:graphicFrame>
        <p:nvGraphicFramePr>
          <p:cNvPr name="Table 6" id="6"/>
          <p:cNvGraphicFramePr>
            <a:graphicFrameLocks noGrp="true"/>
          </p:cNvGraphicFramePr>
          <p:nvPr/>
        </p:nvGraphicFramePr>
        <p:xfrm>
          <a:off x="411642" y="3994405"/>
          <a:ext cx="15780545" cy="5350857"/>
        </p:xfrm>
        <a:graphic>
          <a:graphicData uri="http://schemas.openxmlformats.org/drawingml/2006/table">
            <a:tbl>
              <a:tblPr/>
              <a:tblGrid>
                <a:gridCol w="15780545"/>
              </a:tblGrid>
              <a:tr h="1312257">
                <a:tc>
                  <a:txBody>
                    <a:bodyPr anchor="t" rtlCol="false"/>
                    <a:lstStyle/>
                    <a:p>
                      <a:pPr algn="l">
                        <a:lnSpc>
                          <a:spcPts val="4899"/>
                        </a:lnSpc>
                        <a:defRPr/>
                      </a:pPr>
                      <a:r>
                        <a:rPr lang="en-US" sz="3499">
                          <a:solidFill>
                            <a:srgbClr val="FEFEFE"/>
                          </a:solidFill>
                          <a:latin typeface="Clear Sans Bold"/>
                        </a:rPr>
                        <a:t>Algorithm Optimization: Paragraph Clustering Using K-means</a:t>
                      </a:r>
                      <a:endParaRPr lang="en-US" sz="1100"/>
                    </a:p>
                  </a:txBody>
                  <a:tcPr marL="190500" marR="190500" marT="190500" marB="190500" anchor="ctr">
                    <a:lnL cmpd="sng" algn="ctr" cap="flat" w="0">
                      <a:solidFill>
                        <a:srgbClr val="94DDDE"/>
                      </a:solidFill>
                      <a:prstDash val="solid"/>
                      <a:round/>
                      <a:headEnd type="none" w="med" len="med"/>
                      <a:tailEnd type="none" w="med" len="med"/>
                    </a:lnL>
                    <a:lnR cmpd="sng" algn="ctr" cap="flat" w="0">
                      <a:solidFill>
                        <a:srgbClr val="94DDDE"/>
                      </a:solidFill>
                      <a:prstDash val="solid"/>
                      <a:round/>
                      <a:headEnd type="none" w="med" len="med"/>
                      <a:tailEnd type="none" w="med" len="med"/>
                    </a:lnR>
                    <a:lnT cmpd="sng" algn="ctr" cap="flat" w="0">
                      <a:solidFill>
                        <a:srgbClr val="94DDDE"/>
                      </a:solidFill>
                      <a:prstDash val="solid"/>
                      <a:round/>
                      <a:headEnd type="none" w="med" len="med"/>
                      <a:tailEnd type="none" w="med" len="med"/>
                    </a:lnT>
                    <a:lnB cmpd="sng" algn="ctr" cap="flat" w="0">
                      <a:solidFill>
                        <a:srgbClr val="94DDDE"/>
                      </a:solidFill>
                      <a:prstDash val="solid"/>
                      <a:round/>
                      <a:headEnd type="none" w="med" len="med"/>
                      <a:tailEnd type="none" w="med" len="med"/>
                    </a:lnB>
                  </a:tcPr>
                </a:tc>
              </a:tr>
              <a:tr h="4038600">
                <a:tc>
                  <a:txBody>
                    <a:bodyPr anchor="t" rtlCol="false"/>
                    <a:lstStyle/>
                    <a:p>
                      <a:pPr algn="l">
                        <a:lnSpc>
                          <a:spcPts val="3220"/>
                        </a:lnSpc>
                        <a:defRPr/>
                      </a:pPr>
                      <a:r>
                        <a:rPr lang="en-US" sz="2300">
                          <a:solidFill>
                            <a:srgbClr val="FEFEFE"/>
                          </a:solidFill>
                          <a:latin typeface="Clear Sans"/>
                        </a:rPr>
                        <a:t>When dealing with long texts, I used an optimization strategy to reduce computational costs and improve processing speed. </a:t>
                      </a:r>
                      <a:endParaRPr lang="en-US" sz="1100"/>
                    </a:p>
                    <a:p>
                      <a:pPr>
                        <a:lnSpc>
                          <a:spcPts val="3220"/>
                        </a:lnSpc>
                      </a:pPr>
                    </a:p>
                    <a:p>
                      <a:pPr>
                        <a:lnSpc>
                          <a:spcPts val="3220"/>
                        </a:lnSpc>
                      </a:pPr>
                      <a:r>
                        <a:rPr lang="en-US" sz="2300">
                          <a:solidFill>
                            <a:srgbClr val="FEFEFE"/>
                          </a:solidFill>
                          <a:latin typeface="Clear Sans"/>
                        </a:rPr>
                        <a:t>The algorithm steps for this method are as follows:</a:t>
                      </a:r>
                    </a:p>
                    <a:p>
                      <a:pPr marL="496571" indent="-248285" lvl="1">
                        <a:lnSpc>
                          <a:spcPts val="3220"/>
                        </a:lnSpc>
                        <a:buFont typeface="Arial"/>
                        <a:buChar char="•"/>
                      </a:pPr>
                      <a:r>
                        <a:rPr lang="en-US" sz="2300">
                          <a:solidFill>
                            <a:srgbClr val="FEFEFE"/>
                          </a:solidFill>
                          <a:latin typeface="Clear Sans"/>
                        </a:rPr>
                        <a:t>Split the long text into multiple paragraphs.</a:t>
                      </a:r>
                    </a:p>
                    <a:p>
                      <a:pPr marL="496571" indent="-248285" lvl="1">
                        <a:lnSpc>
                          <a:spcPts val="3220"/>
                        </a:lnSpc>
                        <a:buFont typeface="Arial"/>
                        <a:buChar char="•"/>
                      </a:pPr>
                      <a:r>
                        <a:rPr lang="en-US" sz="2300">
                          <a:solidFill>
                            <a:srgbClr val="FEFEFE"/>
                          </a:solidFill>
                          <a:latin typeface="Clear Sans"/>
                        </a:rPr>
                        <a:t>Cluster these paragraphs, grouping together those with similar content. </a:t>
                      </a:r>
                    </a:p>
                    <a:p>
                      <a:pPr marL="496571" indent="-248285" lvl="1">
                        <a:lnSpc>
                          <a:spcPts val="3220"/>
                        </a:lnSpc>
                        <a:buFont typeface="Arial"/>
                        <a:buChar char="•"/>
                      </a:pPr>
                      <a:r>
                        <a:rPr lang="en-US" sz="2300">
                          <a:solidFill>
                            <a:srgbClr val="FEFEFE"/>
                          </a:solidFill>
                          <a:latin typeface="Clear Sans"/>
                        </a:rPr>
                        <a:t>Identify the most representative paragraph in each class, which is the vector closest to the class center.</a:t>
                      </a:r>
                    </a:p>
                    <a:p>
                      <a:pPr marL="496571" indent="-248285" lvl="1">
                        <a:lnSpc>
                          <a:spcPts val="3220"/>
                        </a:lnSpc>
                        <a:buFont typeface="Arial"/>
                        <a:buChar char="•"/>
                      </a:pPr>
                      <a:r>
                        <a:rPr lang="en-US" sz="2300">
                          <a:solidFill>
                            <a:srgbClr val="FEFEFE"/>
                          </a:solidFill>
                          <a:latin typeface="Clear Sans"/>
                        </a:rPr>
                        <a:t>U</a:t>
                      </a:r>
                      <a:r>
                        <a:rPr lang="en-US" sz="2300">
                          <a:solidFill>
                            <a:srgbClr val="FEFEFE"/>
                          </a:solidFill>
                          <a:latin typeface="Clear Sans"/>
                        </a:rPr>
                        <a:t>tilize the most representative paragraphs in each category for mapreduce operations. </a:t>
                      </a:r>
                    </a:p>
                    <a:p>
                      <a:pPr>
                        <a:lnSpc>
                          <a:spcPts val="3220"/>
                        </a:lnSpc>
                      </a:pPr>
                    </a:p>
                  </a:txBody>
                  <a:tcPr marL="190500" marR="190500" marT="190500" marB="190500" anchor="ctr">
                    <a:lnL cmpd="sng" algn="ctr" cap="flat" w="0">
                      <a:solidFill>
                        <a:srgbClr val="94DDDE"/>
                      </a:solidFill>
                      <a:prstDash val="solid"/>
                      <a:round/>
                      <a:headEnd type="none" w="med" len="med"/>
                      <a:tailEnd type="none" w="med" len="med"/>
                    </a:lnL>
                    <a:lnR cmpd="sng" algn="ctr" cap="flat" w="0">
                      <a:solidFill>
                        <a:srgbClr val="94DDDE"/>
                      </a:solidFill>
                      <a:prstDash val="solid"/>
                      <a:round/>
                      <a:headEnd type="none" w="med" len="med"/>
                      <a:tailEnd type="none" w="med" len="med"/>
                    </a:lnR>
                    <a:lnT cmpd="sng" algn="ctr" cap="flat" w="0">
                      <a:solidFill>
                        <a:srgbClr val="94DDDE"/>
                      </a:solidFill>
                      <a:prstDash val="solid"/>
                      <a:round/>
                      <a:headEnd type="none" w="med" len="med"/>
                      <a:tailEnd type="none" w="med" len="med"/>
                    </a:lnT>
                    <a:lnB cmpd="sng" algn="ctr" cap="flat" w="0">
                      <a:solidFill>
                        <a:srgbClr val="94DDDE"/>
                      </a:solidFill>
                      <a:prstDash val="solid"/>
                      <a:round/>
                      <a:headEnd type="none" w="med" len="med"/>
                      <a:tailEnd type="none" w="med" len="med"/>
                    </a:lnB>
                  </a:tcPr>
                </a:tc>
              </a:tr>
            </a:tbl>
          </a:graphicData>
        </a:graphic>
      </p:graphicFrame>
      <p:grpSp>
        <p:nvGrpSpPr>
          <p:cNvPr name="Group 7" id="7"/>
          <p:cNvGrpSpPr/>
          <p:nvPr/>
        </p:nvGrpSpPr>
        <p:grpSpPr>
          <a:xfrm rot="0">
            <a:off x="0" y="880893"/>
            <a:ext cx="8015933" cy="3113512"/>
            <a:chOff x="0" y="0"/>
            <a:chExt cx="1830953" cy="711170"/>
          </a:xfrm>
        </p:grpSpPr>
        <p:sp>
          <p:nvSpPr>
            <p:cNvPr name="Freeform 8" id="8"/>
            <p:cNvSpPr/>
            <p:nvPr/>
          </p:nvSpPr>
          <p:spPr>
            <a:xfrm flipH="false" flipV="false" rot="0">
              <a:off x="0" y="0"/>
              <a:ext cx="1830953" cy="711170"/>
            </a:xfrm>
            <a:custGeom>
              <a:avLst/>
              <a:gdLst/>
              <a:ahLst/>
              <a:cxnLst/>
              <a:rect r="r" b="b" t="t" l="l"/>
              <a:pathLst>
                <a:path h="711170" w="1830953">
                  <a:moveTo>
                    <a:pt x="1830953" y="355585"/>
                  </a:moveTo>
                  <a:lnTo>
                    <a:pt x="1424553" y="0"/>
                  </a:lnTo>
                  <a:lnTo>
                    <a:pt x="1424553" y="203200"/>
                  </a:lnTo>
                  <a:lnTo>
                    <a:pt x="0" y="203200"/>
                  </a:lnTo>
                  <a:lnTo>
                    <a:pt x="0" y="507970"/>
                  </a:lnTo>
                  <a:lnTo>
                    <a:pt x="1424553" y="507970"/>
                  </a:lnTo>
                  <a:lnTo>
                    <a:pt x="1424553" y="711170"/>
                  </a:lnTo>
                  <a:lnTo>
                    <a:pt x="1830953" y="355585"/>
                  </a:lnTo>
                  <a:close/>
                </a:path>
              </a:pathLst>
            </a:custGeom>
            <a:solidFill>
              <a:srgbClr val="F0ABC1"/>
            </a:solidFill>
          </p:spPr>
        </p:sp>
        <p:sp>
          <p:nvSpPr>
            <p:cNvPr name="TextBox 9" id="9"/>
            <p:cNvSpPr txBox="true"/>
            <p:nvPr/>
          </p:nvSpPr>
          <p:spPr>
            <a:xfrm>
              <a:off x="0" y="127000"/>
              <a:ext cx="1729353" cy="380970"/>
            </a:xfrm>
            <a:prstGeom prst="rect">
              <a:avLst/>
            </a:prstGeom>
          </p:spPr>
          <p:txBody>
            <a:bodyPr anchor="ctr" rtlCol="false" tIns="50800" lIns="50800" bIns="50800" rIns="50800"/>
            <a:lstStyle/>
            <a:p>
              <a:pPr algn="l" marL="0" indent="0" lvl="0">
                <a:lnSpc>
                  <a:spcPts val="5879"/>
                </a:lnSpc>
                <a:spcBef>
                  <a:spcPct val="0"/>
                </a:spcBef>
              </a:pPr>
            </a:p>
          </p:txBody>
        </p:sp>
      </p:grpSp>
      <p:sp>
        <p:nvSpPr>
          <p:cNvPr name="Freeform 10" id="10"/>
          <p:cNvSpPr/>
          <p:nvPr/>
        </p:nvSpPr>
        <p:spPr>
          <a:xfrm flipH="false" flipV="false" rot="0">
            <a:off x="13530990" y="70654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193245" y="2025627"/>
            <a:ext cx="7984825" cy="738320"/>
          </a:xfrm>
          <a:prstGeom prst="rect">
            <a:avLst/>
          </a:prstGeom>
        </p:spPr>
        <p:txBody>
          <a:bodyPr anchor="t" rtlCol="false" tIns="0" lIns="0" bIns="0" rIns="0">
            <a:spAutoFit/>
          </a:bodyPr>
          <a:lstStyle/>
          <a:p>
            <a:pPr algn="l">
              <a:lnSpc>
                <a:spcPts val="6030"/>
              </a:lnSpc>
              <a:spcBef>
                <a:spcPct val="0"/>
              </a:spcBef>
            </a:pPr>
            <a:r>
              <a:rPr lang="en-US" sz="4307" strike="noStrike" u="none">
                <a:solidFill>
                  <a:srgbClr val="2B4B82"/>
                </a:solidFill>
                <a:latin typeface="Clear Sans Bold"/>
                <a:ea typeface="Clear Sans Bold"/>
              </a:rPr>
              <a:t>Algorithm Design：</a:t>
            </a:r>
            <a:r>
              <a:rPr lang="en-US" sz="4307" strike="noStrike" u="none">
                <a:solidFill>
                  <a:srgbClr val="545454"/>
                </a:solidFill>
                <a:latin typeface="Clear Sans Bold"/>
              </a:rPr>
              <a:t>Summary</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grpSp>
        <p:nvGrpSpPr>
          <p:cNvPr name="Group 2" id="2"/>
          <p:cNvGrpSpPr/>
          <p:nvPr/>
        </p:nvGrpSpPr>
        <p:grpSpPr>
          <a:xfrm rot="0">
            <a:off x="-553176" y="-45961"/>
            <a:ext cx="18841176" cy="1842988"/>
            <a:chOff x="0" y="0"/>
            <a:chExt cx="837386" cy="81911"/>
          </a:xfrm>
        </p:grpSpPr>
        <p:sp>
          <p:nvSpPr>
            <p:cNvPr name="Freeform 3" id="3"/>
            <p:cNvSpPr/>
            <p:nvPr/>
          </p:nvSpPr>
          <p:spPr>
            <a:xfrm flipH="false" flipV="false" rot="0">
              <a:off x="0" y="0"/>
              <a:ext cx="837386" cy="81911"/>
            </a:xfrm>
            <a:custGeom>
              <a:avLst/>
              <a:gdLst/>
              <a:ahLst/>
              <a:cxnLst/>
              <a:rect r="r" b="b" t="t" l="l"/>
              <a:pathLst>
                <a:path h="81911" w="837386">
                  <a:moveTo>
                    <a:pt x="0" y="0"/>
                  </a:moveTo>
                  <a:lnTo>
                    <a:pt x="837386" y="0"/>
                  </a:lnTo>
                  <a:lnTo>
                    <a:pt x="837386" y="81911"/>
                  </a:lnTo>
                  <a:lnTo>
                    <a:pt x="0" y="81911"/>
                  </a:lnTo>
                  <a:close/>
                </a:path>
              </a:pathLst>
            </a:custGeom>
            <a:solidFill>
              <a:srgbClr val="2B4B82"/>
            </a:solidFill>
          </p:spPr>
        </p:sp>
        <p:sp>
          <p:nvSpPr>
            <p:cNvPr name="TextBox 4" id="4"/>
            <p:cNvSpPr txBox="true"/>
            <p:nvPr/>
          </p:nvSpPr>
          <p:spPr>
            <a:xfrm>
              <a:off x="0" y="-76200"/>
              <a:ext cx="837386" cy="158111"/>
            </a:xfrm>
            <a:prstGeom prst="rect">
              <a:avLst/>
            </a:prstGeom>
          </p:spPr>
          <p:txBody>
            <a:bodyPr anchor="ctr" rtlCol="false" tIns="50800" lIns="50800" bIns="50800" rIns="50800"/>
            <a:lstStyle/>
            <a:p>
              <a:pPr algn="l" marL="0" indent="0" lvl="0">
                <a:lnSpc>
                  <a:spcPts val="5879"/>
                </a:lnSpc>
                <a:spcBef>
                  <a:spcPct val="0"/>
                </a:spcBef>
              </a:pPr>
            </a:p>
          </p:txBody>
        </p:sp>
      </p:grpSp>
      <p:sp>
        <p:nvSpPr>
          <p:cNvPr name="TextBox 5" id="5"/>
          <p:cNvSpPr txBox="true"/>
          <p:nvPr/>
        </p:nvSpPr>
        <p:spPr>
          <a:xfrm rot="0">
            <a:off x="193245" y="421772"/>
            <a:ext cx="12060537" cy="1546705"/>
          </a:xfrm>
          <a:prstGeom prst="rect">
            <a:avLst/>
          </a:prstGeom>
        </p:spPr>
        <p:txBody>
          <a:bodyPr anchor="t" rtlCol="false" tIns="0" lIns="0" bIns="0" rIns="0">
            <a:spAutoFit/>
          </a:bodyPr>
          <a:lstStyle/>
          <a:p>
            <a:pPr>
              <a:lnSpc>
                <a:spcPts val="5061"/>
              </a:lnSpc>
            </a:pPr>
            <a:r>
              <a:rPr lang="en-US" sz="4820">
                <a:solidFill>
                  <a:srgbClr val="FEFEFE"/>
                </a:solidFill>
                <a:latin typeface="Clear Sans Bold"/>
              </a:rPr>
              <a:t>SYSTEM DESIGN</a:t>
            </a:r>
            <a:r>
              <a:rPr lang="en-US" sz="4820">
                <a:solidFill>
                  <a:srgbClr val="FEFEFE"/>
                </a:solidFill>
                <a:latin typeface="Clear Sans Bold"/>
              </a:rPr>
              <a:t> &amp; IMPLEMENTATION</a:t>
            </a:r>
          </a:p>
          <a:p>
            <a:pPr algn="l" marL="0" indent="0" lvl="0">
              <a:lnSpc>
                <a:spcPts val="6891"/>
              </a:lnSpc>
            </a:pPr>
          </a:p>
        </p:txBody>
      </p:sp>
      <p:grpSp>
        <p:nvGrpSpPr>
          <p:cNvPr name="Group 6" id="6"/>
          <p:cNvGrpSpPr/>
          <p:nvPr/>
        </p:nvGrpSpPr>
        <p:grpSpPr>
          <a:xfrm rot="0">
            <a:off x="0" y="880893"/>
            <a:ext cx="15257573" cy="3113512"/>
            <a:chOff x="0" y="0"/>
            <a:chExt cx="3485046" cy="711170"/>
          </a:xfrm>
        </p:grpSpPr>
        <p:sp>
          <p:nvSpPr>
            <p:cNvPr name="Freeform 7" id="7"/>
            <p:cNvSpPr/>
            <p:nvPr/>
          </p:nvSpPr>
          <p:spPr>
            <a:xfrm flipH="false" flipV="false" rot="0">
              <a:off x="0" y="0"/>
              <a:ext cx="3485046" cy="711170"/>
            </a:xfrm>
            <a:custGeom>
              <a:avLst/>
              <a:gdLst/>
              <a:ahLst/>
              <a:cxnLst/>
              <a:rect r="r" b="b" t="t" l="l"/>
              <a:pathLst>
                <a:path h="711170" w="3485046">
                  <a:moveTo>
                    <a:pt x="3485046" y="355585"/>
                  </a:moveTo>
                  <a:lnTo>
                    <a:pt x="3078646" y="0"/>
                  </a:lnTo>
                  <a:lnTo>
                    <a:pt x="3078646" y="203200"/>
                  </a:lnTo>
                  <a:lnTo>
                    <a:pt x="0" y="203200"/>
                  </a:lnTo>
                  <a:lnTo>
                    <a:pt x="0" y="507970"/>
                  </a:lnTo>
                  <a:lnTo>
                    <a:pt x="3078646" y="507970"/>
                  </a:lnTo>
                  <a:lnTo>
                    <a:pt x="3078646" y="711170"/>
                  </a:lnTo>
                  <a:lnTo>
                    <a:pt x="3485046" y="355585"/>
                  </a:lnTo>
                  <a:close/>
                </a:path>
              </a:pathLst>
            </a:custGeom>
            <a:solidFill>
              <a:srgbClr val="F0ABC1"/>
            </a:solidFill>
          </p:spPr>
        </p:sp>
        <p:sp>
          <p:nvSpPr>
            <p:cNvPr name="TextBox 8" id="8"/>
            <p:cNvSpPr txBox="true"/>
            <p:nvPr/>
          </p:nvSpPr>
          <p:spPr>
            <a:xfrm>
              <a:off x="0" y="127000"/>
              <a:ext cx="3383446" cy="380970"/>
            </a:xfrm>
            <a:prstGeom prst="rect">
              <a:avLst/>
            </a:prstGeom>
          </p:spPr>
          <p:txBody>
            <a:bodyPr anchor="ctr" rtlCol="false" tIns="50800" lIns="50800" bIns="50800" rIns="50800"/>
            <a:lstStyle/>
            <a:p>
              <a:pPr algn="l" marL="0" indent="0" lvl="0">
                <a:lnSpc>
                  <a:spcPts val="5879"/>
                </a:lnSpc>
                <a:spcBef>
                  <a:spcPct val="0"/>
                </a:spcBef>
              </a:pPr>
            </a:p>
          </p:txBody>
        </p:sp>
      </p:grpSp>
      <p:sp>
        <p:nvSpPr>
          <p:cNvPr name="Freeform 9" id="9"/>
          <p:cNvSpPr/>
          <p:nvPr/>
        </p:nvSpPr>
        <p:spPr>
          <a:xfrm flipH="false" flipV="false" rot="0">
            <a:off x="2848875" y="3326129"/>
            <a:ext cx="10187429" cy="6647813"/>
          </a:xfrm>
          <a:custGeom>
            <a:avLst/>
            <a:gdLst/>
            <a:ahLst/>
            <a:cxnLst/>
            <a:rect r="r" b="b" t="t" l="l"/>
            <a:pathLst>
              <a:path h="6647813" w="10187429">
                <a:moveTo>
                  <a:pt x="0" y="0"/>
                </a:moveTo>
                <a:lnTo>
                  <a:pt x="10187429" y="0"/>
                </a:lnTo>
                <a:lnTo>
                  <a:pt x="10187429" y="6647813"/>
                </a:lnTo>
                <a:lnTo>
                  <a:pt x="0" y="6647813"/>
                </a:lnTo>
                <a:lnTo>
                  <a:pt x="0" y="0"/>
                </a:lnTo>
                <a:close/>
              </a:path>
            </a:pathLst>
          </a:custGeom>
          <a:blipFill>
            <a:blip r:embed="rId3"/>
            <a:stretch>
              <a:fillRect l="0" t="0" r="0" b="0"/>
            </a:stretch>
          </a:blipFill>
        </p:spPr>
      </p:sp>
      <p:sp>
        <p:nvSpPr>
          <p:cNvPr name="TextBox 10" id="10"/>
          <p:cNvSpPr txBox="true"/>
          <p:nvPr/>
        </p:nvSpPr>
        <p:spPr>
          <a:xfrm rot="0">
            <a:off x="193245" y="2025627"/>
            <a:ext cx="15064328" cy="738320"/>
          </a:xfrm>
          <a:prstGeom prst="rect">
            <a:avLst/>
          </a:prstGeom>
        </p:spPr>
        <p:txBody>
          <a:bodyPr anchor="t" rtlCol="false" tIns="0" lIns="0" bIns="0" rIns="0">
            <a:spAutoFit/>
          </a:bodyPr>
          <a:lstStyle/>
          <a:p>
            <a:pPr algn="l">
              <a:lnSpc>
                <a:spcPts val="6030"/>
              </a:lnSpc>
              <a:spcBef>
                <a:spcPct val="0"/>
              </a:spcBef>
            </a:pPr>
            <a:r>
              <a:rPr lang="en-US" sz="4307" strike="noStrike" u="none">
                <a:solidFill>
                  <a:srgbClr val="2B4B82"/>
                </a:solidFill>
                <a:latin typeface="Clear Sans Bold"/>
                <a:ea typeface="Clear Sans Bold"/>
              </a:rPr>
              <a:t>Algorithm Design：LLM + Approximate Vector Matching</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94DDDE"/>
        </a:solidFill>
      </p:bgPr>
    </p:bg>
    <p:spTree>
      <p:nvGrpSpPr>
        <p:cNvPr id="1" name=""/>
        <p:cNvGrpSpPr/>
        <p:nvPr/>
      </p:nvGrpSpPr>
      <p:grpSpPr>
        <a:xfrm>
          <a:off x="0" y="0"/>
          <a:ext cx="0" cy="0"/>
          <a:chOff x="0" y="0"/>
          <a:chExt cx="0" cy="0"/>
        </a:xfrm>
      </p:grpSpPr>
      <p:grpSp>
        <p:nvGrpSpPr>
          <p:cNvPr name="Group 2" id="2"/>
          <p:cNvGrpSpPr/>
          <p:nvPr/>
        </p:nvGrpSpPr>
        <p:grpSpPr>
          <a:xfrm rot="0">
            <a:off x="-553176" y="-45961"/>
            <a:ext cx="18841176" cy="1842988"/>
            <a:chOff x="0" y="0"/>
            <a:chExt cx="837386" cy="81911"/>
          </a:xfrm>
        </p:grpSpPr>
        <p:sp>
          <p:nvSpPr>
            <p:cNvPr name="Freeform 3" id="3"/>
            <p:cNvSpPr/>
            <p:nvPr/>
          </p:nvSpPr>
          <p:spPr>
            <a:xfrm flipH="false" flipV="false" rot="0">
              <a:off x="0" y="0"/>
              <a:ext cx="837386" cy="81911"/>
            </a:xfrm>
            <a:custGeom>
              <a:avLst/>
              <a:gdLst/>
              <a:ahLst/>
              <a:cxnLst/>
              <a:rect r="r" b="b" t="t" l="l"/>
              <a:pathLst>
                <a:path h="81911" w="837386">
                  <a:moveTo>
                    <a:pt x="0" y="0"/>
                  </a:moveTo>
                  <a:lnTo>
                    <a:pt x="837386" y="0"/>
                  </a:lnTo>
                  <a:lnTo>
                    <a:pt x="837386" y="81911"/>
                  </a:lnTo>
                  <a:lnTo>
                    <a:pt x="0" y="81911"/>
                  </a:lnTo>
                  <a:close/>
                </a:path>
              </a:pathLst>
            </a:custGeom>
            <a:solidFill>
              <a:srgbClr val="2B4B82"/>
            </a:solidFill>
          </p:spPr>
        </p:sp>
        <p:sp>
          <p:nvSpPr>
            <p:cNvPr name="TextBox 4" id="4"/>
            <p:cNvSpPr txBox="true"/>
            <p:nvPr/>
          </p:nvSpPr>
          <p:spPr>
            <a:xfrm>
              <a:off x="0" y="-76200"/>
              <a:ext cx="837386" cy="158111"/>
            </a:xfrm>
            <a:prstGeom prst="rect">
              <a:avLst/>
            </a:prstGeom>
          </p:spPr>
          <p:txBody>
            <a:bodyPr anchor="ctr" rtlCol="false" tIns="50800" lIns="50800" bIns="50800" rIns="50800"/>
            <a:lstStyle/>
            <a:p>
              <a:pPr algn="l" marL="0" indent="0" lvl="0">
                <a:lnSpc>
                  <a:spcPts val="5879"/>
                </a:lnSpc>
                <a:spcBef>
                  <a:spcPct val="0"/>
                </a:spcBef>
              </a:pPr>
            </a:p>
          </p:txBody>
        </p:sp>
      </p:grpSp>
      <p:sp>
        <p:nvSpPr>
          <p:cNvPr name="TextBox 5" id="5"/>
          <p:cNvSpPr txBox="true"/>
          <p:nvPr/>
        </p:nvSpPr>
        <p:spPr>
          <a:xfrm rot="0">
            <a:off x="193245" y="421772"/>
            <a:ext cx="12060537" cy="1546705"/>
          </a:xfrm>
          <a:prstGeom prst="rect">
            <a:avLst/>
          </a:prstGeom>
        </p:spPr>
        <p:txBody>
          <a:bodyPr anchor="t" rtlCol="false" tIns="0" lIns="0" bIns="0" rIns="0">
            <a:spAutoFit/>
          </a:bodyPr>
          <a:lstStyle/>
          <a:p>
            <a:pPr>
              <a:lnSpc>
                <a:spcPts val="5061"/>
              </a:lnSpc>
            </a:pPr>
            <a:r>
              <a:rPr lang="en-US" sz="4820">
                <a:solidFill>
                  <a:srgbClr val="FEFEFE"/>
                </a:solidFill>
                <a:latin typeface="Clear Sans Bold"/>
              </a:rPr>
              <a:t>SYSTEM DESIGN</a:t>
            </a:r>
            <a:r>
              <a:rPr lang="en-US" sz="4820">
                <a:solidFill>
                  <a:srgbClr val="FEFEFE"/>
                </a:solidFill>
                <a:latin typeface="Clear Sans Bold"/>
              </a:rPr>
              <a:t> &amp; IMPLEMENTATION</a:t>
            </a:r>
          </a:p>
          <a:p>
            <a:pPr algn="l" marL="0" indent="0" lvl="0">
              <a:lnSpc>
                <a:spcPts val="6891"/>
              </a:lnSpc>
            </a:pPr>
          </a:p>
        </p:txBody>
      </p:sp>
      <p:sp>
        <p:nvSpPr>
          <p:cNvPr name="AutoShape 6" id="6"/>
          <p:cNvSpPr/>
          <p:nvPr/>
        </p:nvSpPr>
        <p:spPr>
          <a:xfrm>
            <a:off x="5628233" y="5195172"/>
            <a:ext cx="6785614" cy="0"/>
          </a:xfrm>
          <a:prstGeom prst="line">
            <a:avLst/>
          </a:prstGeom>
          <a:ln cap="flat" w="28575">
            <a:solidFill>
              <a:srgbClr val="31356E"/>
            </a:solidFill>
            <a:prstDash val="solid"/>
            <a:headEnd type="none" len="sm" w="sm"/>
            <a:tailEnd type="none" len="sm" w="sm"/>
          </a:ln>
        </p:spPr>
      </p:sp>
      <p:grpSp>
        <p:nvGrpSpPr>
          <p:cNvPr name="Group 7" id="7"/>
          <p:cNvGrpSpPr/>
          <p:nvPr/>
        </p:nvGrpSpPr>
        <p:grpSpPr>
          <a:xfrm rot="0">
            <a:off x="4727521" y="4753160"/>
            <a:ext cx="900712" cy="884024"/>
            <a:chOff x="0" y="0"/>
            <a:chExt cx="825825" cy="810524"/>
          </a:xfrm>
        </p:grpSpPr>
        <p:sp>
          <p:nvSpPr>
            <p:cNvPr name="Freeform 8" id="8"/>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9" id="9"/>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sz="4400" spc="752" u="none">
                  <a:solidFill>
                    <a:srgbClr val="2B4B82"/>
                  </a:solidFill>
                  <a:latin typeface="Clear Sans Bold"/>
                </a:rPr>
                <a:t>1</a:t>
              </a:r>
            </a:p>
          </p:txBody>
        </p:sp>
      </p:grpSp>
      <p:grpSp>
        <p:nvGrpSpPr>
          <p:cNvPr name="Group 10" id="10"/>
          <p:cNvGrpSpPr/>
          <p:nvPr/>
        </p:nvGrpSpPr>
        <p:grpSpPr>
          <a:xfrm rot="0">
            <a:off x="12413847" y="4753160"/>
            <a:ext cx="900712" cy="884024"/>
            <a:chOff x="0" y="0"/>
            <a:chExt cx="825825" cy="810524"/>
          </a:xfrm>
        </p:grpSpPr>
        <p:sp>
          <p:nvSpPr>
            <p:cNvPr name="Freeform 11" id="11"/>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12" id="12"/>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sz="4400" spc="752">
                  <a:solidFill>
                    <a:srgbClr val="2B4B82"/>
                  </a:solidFill>
                  <a:latin typeface="Clear Sans Bold"/>
                </a:rPr>
                <a:t>2</a:t>
              </a:r>
            </a:p>
          </p:txBody>
        </p:sp>
      </p:grpSp>
      <p:sp>
        <p:nvSpPr>
          <p:cNvPr name="TextBox 13" id="13"/>
          <p:cNvSpPr txBox="true"/>
          <p:nvPr/>
        </p:nvSpPr>
        <p:spPr>
          <a:xfrm rot="0">
            <a:off x="11663369" y="5735618"/>
            <a:ext cx="2401669" cy="476497"/>
          </a:xfrm>
          <a:prstGeom prst="rect">
            <a:avLst/>
          </a:prstGeom>
        </p:spPr>
        <p:txBody>
          <a:bodyPr anchor="t" rtlCol="false" tIns="0" lIns="0" bIns="0" rIns="0">
            <a:spAutoFit/>
          </a:bodyPr>
          <a:lstStyle/>
          <a:p>
            <a:pPr algn="ctr" marL="0" indent="0" lvl="0">
              <a:lnSpc>
                <a:spcPts val="3919"/>
              </a:lnSpc>
            </a:pPr>
            <a:r>
              <a:rPr lang="en-US" sz="2799" spc="279" u="none">
                <a:solidFill>
                  <a:srgbClr val="2B4B82"/>
                </a:solidFill>
                <a:latin typeface="Clear Sans Bold"/>
              </a:rPr>
              <a:t>STEP </a:t>
            </a:r>
          </a:p>
        </p:txBody>
      </p:sp>
      <p:sp>
        <p:nvSpPr>
          <p:cNvPr name="TextBox 14" id="14"/>
          <p:cNvSpPr txBox="true"/>
          <p:nvPr/>
        </p:nvSpPr>
        <p:spPr>
          <a:xfrm rot="0">
            <a:off x="11124967" y="6316890"/>
            <a:ext cx="3684113" cy="409221"/>
          </a:xfrm>
          <a:prstGeom prst="rect">
            <a:avLst/>
          </a:prstGeom>
        </p:spPr>
        <p:txBody>
          <a:bodyPr anchor="t" rtlCol="false" tIns="0" lIns="0" bIns="0" rIns="0">
            <a:spAutoFit/>
          </a:bodyPr>
          <a:lstStyle/>
          <a:p>
            <a:pPr algn="ctr">
              <a:lnSpc>
                <a:spcPts val="3360"/>
              </a:lnSpc>
            </a:pPr>
            <a:r>
              <a:rPr lang="en-US" sz="2400">
                <a:solidFill>
                  <a:srgbClr val="2B4B82"/>
                </a:solidFill>
                <a:latin typeface="Clear Sans Medium"/>
              </a:rPr>
              <a:t>Generating Q/A using LLM</a:t>
            </a:r>
          </a:p>
        </p:txBody>
      </p:sp>
      <p:sp>
        <p:nvSpPr>
          <p:cNvPr name="TextBox 15" id="15"/>
          <p:cNvSpPr txBox="true"/>
          <p:nvPr/>
        </p:nvSpPr>
        <p:spPr>
          <a:xfrm rot="0">
            <a:off x="3948173" y="5735618"/>
            <a:ext cx="2459408" cy="481330"/>
          </a:xfrm>
          <a:prstGeom prst="rect">
            <a:avLst/>
          </a:prstGeom>
        </p:spPr>
        <p:txBody>
          <a:bodyPr anchor="t" rtlCol="false" tIns="0" lIns="0" bIns="0" rIns="0">
            <a:spAutoFit/>
          </a:bodyPr>
          <a:lstStyle/>
          <a:p>
            <a:pPr algn="ctr">
              <a:lnSpc>
                <a:spcPts val="3919"/>
              </a:lnSpc>
            </a:pPr>
            <a:r>
              <a:rPr lang="en-US" sz="2799" spc="279">
                <a:solidFill>
                  <a:srgbClr val="2B4B82"/>
                </a:solidFill>
                <a:latin typeface="Clear Sans Bold"/>
              </a:rPr>
              <a:t>STEP </a:t>
            </a:r>
          </a:p>
        </p:txBody>
      </p:sp>
      <p:sp>
        <p:nvSpPr>
          <p:cNvPr name="TextBox 16" id="16"/>
          <p:cNvSpPr txBox="true"/>
          <p:nvPr/>
        </p:nvSpPr>
        <p:spPr>
          <a:xfrm rot="0">
            <a:off x="3478920" y="6480683"/>
            <a:ext cx="3397914" cy="1254333"/>
          </a:xfrm>
          <a:prstGeom prst="rect">
            <a:avLst/>
          </a:prstGeom>
        </p:spPr>
        <p:txBody>
          <a:bodyPr anchor="t" rtlCol="false" tIns="0" lIns="0" bIns="0" rIns="0">
            <a:spAutoFit/>
          </a:bodyPr>
          <a:lstStyle/>
          <a:p>
            <a:pPr algn="ctr">
              <a:lnSpc>
                <a:spcPts val="3360"/>
              </a:lnSpc>
            </a:pPr>
            <a:r>
              <a:rPr lang="en-US" sz="2400">
                <a:solidFill>
                  <a:srgbClr val="2B4B82"/>
                </a:solidFill>
                <a:latin typeface="Clear Sans Medium"/>
              </a:rPr>
              <a:t>Retrieving User Questions using a Search Engine</a:t>
            </a:r>
          </a:p>
        </p:txBody>
      </p:sp>
      <p:grpSp>
        <p:nvGrpSpPr>
          <p:cNvPr name="Group 17" id="17"/>
          <p:cNvGrpSpPr/>
          <p:nvPr/>
        </p:nvGrpSpPr>
        <p:grpSpPr>
          <a:xfrm rot="0">
            <a:off x="0" y="880893"/>
            <a:ext cx="15257573" cy="3113512"/>
            <a:chOff x="0" y="0"/>
            <a:chExt cx="3485046" cy="711170"/>
          </a:xfrm>
        </p:grpSpPr>
        <p:sp>
          <p:nvSpPr>
            <p:cNvPr name="Freeform 18" id="18"/>
            <p:cNvSpPr/>
            <p:nvPr/>
          </p:nvSpPr>
          <p:spPr>
            <a:xfrm flipH="false" flipV="false" rot="0">
              <a:off x="0" y="0"/>
              <a:ext cx="3485046" cy="711170"/>
            </a:xfrm>
            <a:custGeom>
              <a:avLst/>
              <a:gdLst/>
              <a:ahLst/>
              <a:cxnLst/>
              <a:rect r="r" b="b" t="t" l="l"/>
              <a:pathLst>
                <a:path h="711170" w="3485046">
                  <a:moveTo>
                    <a:pt x="3485046" y="355585"/>
                  </a:moveTo>
                  <a:lnTo>
                    <a:pt x="3078646" y="0"/>
                  </a:lnTo>
                  <a:lnTo>
                    <a:pt x="3078646" y="203200"/>
                  </a:lnTo>
                  <a:lnTo>
                    <a:pt x="0" y="203200"/>
                  </a:lnTo>
                  <a:lnTo>
                    <a:pt x="0" y="507970"/>
                  </a:lnTo>
                  <a:lnTo>
                    <a:pt x="3078646" y="507970"/>
                  </a:lnTo>
                  <a:lnTo>
                    <a:pt x="3078646" y="711170"/>
                  </a:lnTo>
                  <a:lnTo>
                    <a:pt x="3485046" y="355585"/>
                  </a:lnTo>
                  <a:close/>
                </a:path>
              </a:pathLst>
            </a:custGeom>
            <a:solidFill>
              <a:srgbClr val="F0ABC1"/>
            </a:solidFill>
          </p:spPr>
        </p:sp>
        <p:sp>
          <p:nvSpPr>
            <p:cNvPr name="TextBox 19" id="19"/>
            <p:cNvSpPr txBox="true"/>
            <p:nvPr/>
          </p:nvSpPr>
          <p:spPr>
            <a:xfrm>
              <a:off x="0" y="127000"/>
              <a:ext cx="3383446" cy="380970"/>
            </a:xfrm>
            <a:prstGeom prst="rect">
              <a:avLst/>
            </a:prstGeom>
          </p:spPr>
          <p:txBody>
            <a:bodyPr anchor="ctr" rtlCol="false" tIns="50800" lIns="50800" bIns="50800" rIns="50800"/>
            <a:lstStyle/>
            <a:p>
              <a:pPr algn="l" marL="0" indent="0" lvl="0">
                <a:lnSpc>
                  <a:spcPts val="5879"/>
                </a:lnSpc>
                <a:spcBef>
                  <a:spcPct val="0"/>
                </a:spcBef>
              </a:pPr>
            </a:p>
          </p:txBody>
        </p:sp>
      </p:grpSp>
      <p:sp>
        <p:nvSpPr>
          <p:cNvPr name="TextBox 20" id="20"/>
          <p:cNvSpPr txBox="true"/>
          <p:nvPr/>
        </p:nvSpPr>
        <p:spPr>
          <a:xfrm rot="0">
            <a:off x="193245" y="2025627"/>
            <a:ext cx="15064328" cy="738320"/>
          </a:xfrm>
          <a:prstGeom prst="rect">
            <a:avLst/>
          </a:prstGeom>
        </p:spPr>
        <p:txBody>
          <a:bodyPr anchor="t" rtlCol="false" tIns="0" lIns="0" bIns="0" rIns="0">
            <a:spAutoFit/>
          </a:bodyPr>
          <a:lstStyle/>
          <a:p>
            <a:pPr algn="l">
              <a:lnSpc>
                <a:spcPts val="6030"/>
              </a:lnSpc>
              <a:spcBef>
                <a:spcPct val="0"/>
              </a:spcBef>
            </a:pPr>
            <a:r>
              <a:rPr lang="en-US" sz="4307" strike="noStrike" u="none">
                <a:solidFill>
                  <a:srgbClr val="2B4B82"/>
                </a:solidFill>
                <a:latin typeface="Clear Sans Bold"/>
                <a:ea typeface="Clear Sans Bold"/>
              </a:rPr>
              <a:t>Algorithm Design：LLM + Search Engine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10183990" y="1951228"/>
            <a:ext cx="6338112" cy="6384545"/>
          </a:xfrm>
          <a:custGeom>
            <a:avLst/>
            <a:gdLst/>
            <a:ahLst/>
            <a:cxnLst/>
            <a:rect r="r" b="b" t="t" l="l"/>
            <a:pathLst>
              <a:path h="6384545" w="6338112">
                <a:moveTo>
                  <a:pt x="0" y="0"/>
                </a:moveTo>
                <a:lnTo>
                  <a:pt x="6338111" y="0"/>
                </a:lnTo>
                <a:lnTo>
                  <a:pt x="6338111" y="6384544"/>
                </a:lnTo>
                <a:lnTo>
                  <a:pt x="0" y="63845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2353800" y="3598556"/>
            <a:ext cx="7528044" cy="2447925"/>
          </a:xfrm>
          <a:prstGeom prst="rect">
            <a:avLst/>
          </a:prstGeom>
        </p:spPr>
        <p:txBody>
          <a:bodyPr anchor="t" rtlCol="false" tIns="0" lIns="0" bIns="0" rIns="0">
            <a:spAutoFit/>
          </a:bodyPr>
          <a:lstStyle/>
          <a:p>
            <a:pPr>
              <a:lnSpc>
                <a:spcPts val="9600"/>
              </a:lnSpc>
            </a:pPr>
            <a:r>
              <a:rPr lang="en-US" sz="8000">
                <a:solidFill>
                  <a:srgbClr val="F7B4A7"/>
                </a:solidFill>
                <a:latin typeface="Clear Sans Bold"/>
              </a:rPr>
              <a:t>Algorithm Optimization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grpSp>
        <p:nvGrpSpPr>
          <p:cNvPr name="Group 2" id="2"/>
          <p:cNvGrpSpPr/>
          <p:nvPr/>
        </p:nvGrpSpPr>
        <p:grpSpPr>
          <a:xfrm rot="0">
            <a:off x="0" y="1359927"/>
            <a:ext cx="18288000" cy="182880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B4B82"/>
            </a:solidFill>
          </p:spPr>
        </p:sp>
        <p:sp>
          <p:nvSpPr>
            <p:cNvPr name="TextBox 4" id="4"/>
            <p:cNvSpPr txBox="true"/>
            <p:nvPr/>
          </p:nvSpPr>
          <p:spPr>
            <a:xfrm>
              <a:off x="0" y="-76200"/>
              <a:ext cx="812800" cy="889000"/>
            </a:xfrm>
            <a:prstGeom prst="rect">
              <a:avLst/>
            </a:prstGeom>
          </p:spPr>
          <p:txBody>
            <a:bodyPr anchor="ctr" rtlCol="false" tIns="50800" lIns="50800" bIns="50800" rIns="50800"/>
            <a:lstStyle/>
            <a:p>
              <a:pPr algn="l" marL="0" indent="0" lvl="0">
                <a:lnSpc>
                  <a:spcPts val="5879"/>
                </a:lnSpc>
                <a:spcBef>
                  <a:spcPct val="0"/>
                </a:spcBef>
              </a:pPr>
            </a:p>
          </p:txBody>
        </p:sp>
      </p:grpSp>
      <p:sp>
        <p:nvSpPr>
          <p:cNvPr name="TextBox 5" id="5"/>
          <p:cNvSpPr txBox="true"/>
          <p:nvPr/>
        </p:nvSpPr>
        <p:spPr>
          <a:xfrm rot="0">
            <a:off x="411642" y="358432"/>
            <a:ext cx="12060537" cy="1546094"/>
          </a:xfrm>
          <a:prstGeom prst="rect">
            <a:avLst/>
          </a:prstGeom>
        </p:spPr>
        <p:txBody>
          <a:bodyPr anchor="t" rtlCol="false" tIns="0" lIns="0" bIns="0" rIns="0">
            <a:spAutoFit/>
          </a:bodyPr>
          <a:lstStyle/>
          <a:p>
            <a:pPr>
              <a:lnSpc>
                <a:spcPts val="5061"/>
              </a:lnSpc>
            </a:pPr>
            <a:r>
              <a:rPr lang="en-US" sz="4820">
                <a:solidFill>
                  <a:srgbClr val="2B4B82"/>
                </a:solidFill>
                <a:latin typeface="Clear Sans Bold"/>
              </a:rPr>
              <a:t>SYSTEM DESIGN</a:t>
            </a:r>
            <a:r>
              <a:rPr lang="en-US" sz="4820">
                <a:solidFill>
                  <a:srgbClr val="2B4B82"/>
                </a:solidFill>
                <a:latin typeface="Clear Sans Bold"/>
              </a:rPr>
              <a:t> &amp; IMPLEMENTATION</a:t>
            </a:r>
          </a:p>
          <a:p>
            <a:pPr algn="l" marL="0" indent="0" lvl="0">
              <a:lnSpc>
                <a:spcPts val="6891"/>
              </a:lnSpc>
            </a:pPr>
          </a:p>
        </p:txBody>
      </p:sp>
      <p:graphicFrame>
        <p:nvGraphicFramePr>
          <p:cNvPr name="Table 6" id="6"/>
          <p:cNvGraphicFramePr>
            <a:graphicFrameLocks noGrp="true"/>
          </p:cNvGraphicFramePr>
          <p:nvPr/>
        </p:nvGraphicFramePr>
        <p:xfrm>
          <a:off x="1028700" y="3994405"/>
          <a:ext cx="15780545" cy="4950807"/>
        </p:xfrm>
        <a:graphic>
          <a:graphicData uri="http://schemas.openxmlformats.org/drawingml/2006/table">
            <a:tbl>
              <a:tblPr/>
              <a:tblGrid>
                <a:gridCol w="15780545"/>
              </a:tblGrid>
              <a:tr h="1312257">
                <a:tc>
                  <a:txBody>
                    <a:bodyPr anchor="t" rtlCol="false"/>
                    <a:lstStyle/>
                    <a:p>
                      <a:pPr algn="l">
                        <a:lnSpc>
                          <a:spcPts val="4619"/>
                        </a:lnSpc>
                        <a:defRPr/>
                      </a:pPr>
                      <a:r>
                        <a:rPr lang="en-US" sz="3299">
                          <a:solidFill>
                            <a:srgbClr val="FEFEFE"/>
                          </a:solidFill>
                          <a:latin typeface="Clear Sans Bold"/>
                        </a:rPr>
                        <a:t>Algorithm Optimization: Sentence Segmentation</a:t>
                      </a:r>
                      <a:endParaRPr lang="en-US" sz="1100"/>
                    </a:p>
                  </a:txBody>
                  <a:tcPr marL="190500" marR="190500" marT="190500" marB="190500" anchor="ctr">
                    <a:lnL cmpd="sng" algn="ctr" cap="flat" w="0">
                      <a:solidFill>
                        <a:srgbClr val="94DDDE"/>
                      </a:solidFill>
                      <a:prstDash val="solid"/>
                      <a:round/>
                      <a:headEnd type="none" w="med" len="med"/>
                      <a:tailEnd type="none" w="med" len="med"/>
                    </a:lnL>
                    <a:lnR cmpd="sng" algn="ctr" cap="flat" w="0">
                      <a:solidFill>
                        <a:srgbClr val="94DDDE"/>
                      </a:solidFill>
                      <a:prstDash val="solid"/>
                      <a:round/>
                      <a:headEnd type="none" w="med" len="med"/>
                      <a:tailEnd type="none" w="med" len="med"/>
                    </a:lnR>
                    <a:lnT cmpd="sng" algn="ctr" cap="flat" w="0">
                      <a:solidFill>
                        <a:srgbClr val="94DDDE"/>
                      </a:solidFill>
                      <a:prstDash val="solid"/>
                      <a:round/>
                      <a:headEnd type="none" w="med" len="med"/>
                      <a:tailEnd type="none" w="med" len="med"/>
                    </a:lnT>
                    <a:lnB cmpd="sng" algn="ctr" cap="flat" w="0">
                      <a:solidFill>
                        <a:srgbClr val="94DDDE"/>
                      </a:solidFill>
                      <a:prstDash val="solid"/>
                      <a:round/>
                      <a:headEnd type="none" w="med" len="med"/>
                      <a:tailEnd type="none" w="med" len="med"/>
                    </a:lnB>
                  </a:tcPr>
                </a:tc>
              </a:tr>
              <a:tr h="3638550">
                <a:tc>
                  <a:txBody>
                    <a:bodyPr anchor="t" rtlCol="false"/>
                    <a:lstStyle/>
                    <a:p>
                      <a:pPr algn="l" marL="496571" indent="-248285" lvl="1">
                        <a:lnSpc>
                          <a:spcPts val="3220"/>
                        </a:lnSpc>
                        <a:buFont typeface="Arial"/>
                        <a:buChar char="•"/>
                        <a:defRPr/>
                      </a:pPr>
                      <a:r>
                        <a:rPr lang="en-US" sz="2300">
                          <a:solidFill>
                            <a:srgbClr val="FEFEFE"/>
                          </a:solidFill>
                          <a:latin typeface="Clear Sans"/>
                        </a:rPr>
                        <a:t>Issue: When splitting text based on punctuation for text split, a sentence may be divided</a:t>
                      </a:r>
                      <a:r>
                        <a:rPr lang="en-US" sz="2300">
                          <a:solidFill>
                            <a:srgbClr val="FEFEFE"/>
                          </a:solidFill>
                          <a:latin typeface="Clear Sans"/>
                        </a:rPr>
                        <a:t> into two segments due to the length limitation of the embedding model.</a:t>
                      </a:r>
                      <a:endParaRPr lang="en-US" sz="1100"/>
                    </a:p>
                    <a:p>
                      <a:pPr marL="496571" indent="-248285" lvl="1">
                        <a:lnSpc>
                          <a:spcPts val="3220"/>
                        </a:lnSpc>
                        <a:buFont typeface="Arial"/>
                        <a:buChar char="•"/>
                      </a:pPr>
                      <a:r>
                        <a:rPr lang="en-US" sz="2300">
                          <a:solidFill>
                            <a:srgbClr val="FEFEFE"/>
                          </a:solidFill>
                          <a:latin typeface="Clear Sans"/>
                        </a:rPr>
                        <a:t>Opti</a:t>
                      </a:r>
                      <a:r>
                        <a:rPr lang="en-US" sz="2300">
                          <a:solidFill>
                            <a:srgbClr val="FEFEFE"/>
                          </a:solidFill>
                          <a:latin typeface="Clear Sans"/>
                        </a:rPr>
                        <a:t>mization: In addition to the original splitting, if the length of the text after splitting exceeds the preset value for a single segment (OpenAI's embedding model has a length limit of 500, so the default is 500), further splitting is performed based on punctuation such as commas. This maximizes the length of the text while adhering to the embedding model's length limitation and minimizes errors in the understanding process of the embedding model.</a:t>
                      </a:r>
                    </a:p>
                    <a:p>
                      <a:pPr>
                        <a:lnSpc>
                          <a:spcPts val="3220"/>
                        </a:lnSpc>
                      </a:pPr>
                    </a:p>
                  </a:txBody>
                  <a:tcPr marL="190500" marR="190500" marT="190500" marB="190500" anchor="ctr">
                    <a:lnL cmpd="sng" algn="ctr" cap="flat" w="0">
                      <a:solidFill>
                        <a:srgbClr val="94DDDE"/>
                      </a:solidFill>
                      <a:prstDash val="solid"/>
                      <a:round/>
                      <a:headEnd type="none" w="med" len="med"/>
                      <a:tailEnd type="none" w="med" len="med"/>
                    </a:lnL>
                    <a:lnR cmpd="sng" algn="ctr" cap="flat" w="0">
                      <a:solidFill>
                        <a:srgbClr val="94DDDE"/>
                      </a:solidFill>
                      <a:prstDash val="solid"/>
                      <a:round/>
                      <a:headEnd type="none" w="med" len="med"/>
                      <a:tailEnd type="none" w="med" len="med"/>
                    </a:lnR>
                    <a:lnT cmpd="sng" algn="ctr" cap="flat" w="0">
                      <a:solidFill>
                        <a:srgbClr val="94DDDE"/>
                      </a:solidFill>
                      <a:prstDash val="solid"/>
                      <a:round/>
                      <a:headEnd type="none" w="med" len="med"/>
                      <a:tailEnd type="none" w="med" len="med"/>
                    </a:lnT>
                    <a:lnB cmpd="sng" algn="ctr" cap="flat" w="0">
                      <a:solidFill>
                        <a:srgbClr val="94DDDE"/>
                      </a:solidFill>
                      <a:prstDash val="solid"/>
                      <a:round/>
                      <a:headEnd type="none" w="med" len="med"/>
                      <a:tailEnd type="none" w="med" len="med"/>
                    </a:lnB>
                  </a:tcPr>
                </a:tc>
              </a:tr>
            </a:tbl>
          </a:graphicData>
        </a:graphic>
      </p:graphicFrame>
      <p:grpSp>
        <p:nvGrpSpPr>
          <p:cNvPr name="Group 7" id="7"/>
          <p:cNvGrpSpPr/>
          <p:nvPr/>
        </p:nvGrpSpPr>
        <p:grpSpPr>
          <a:xfrm rot="0">
            <a:off x="0" y="880893"/>
            <a:ext cx="16483576" cy="3113512"/>
            <a:chOff x="0" y="0"/>
            <a:chExt cx="3765083" cy="711170"/>
          </a:xfrm>
        </p:grpSpPr>
        <p:sp>
          <p:nvSpPr>
            <p:cNvPr name="Freeform 8" id="8"/>
            <p:cNvSpPr/>
            <p:nvPr/>
          </p:nvSpPr>
          <p:spPr>
            <a:xfrm flipH="false" flipV="false" rot="0">
              <a:off x="0" y="0"/>
              <a:ext cx="3765083" cy="711170"/>
            </a:xfrm>
            <a:custGeom>
              <a:avLst/>
              <a:gdLst/>
              <a:ahLst/>
              <a:cxnLst/>
              <a:rect r="r" b="b" t="t" l="l"/>
              <a:pathLst>
                <a:path h="711170" w="3765083">
                  <a:moveTo>
                    <a:pt x="3765083" y="355585"/>
                  </a:moveTo>
                  <a:lnTo>
                    <a:pt x="3358683" y="0"/>
                  </a:lnTo>
                  <a:lnTo>
                    <a:pt x="3358683" y="203200"/>
                  </a:lnTo>
                  <a:lnTo>
                    <a:pt x="0" y="203200"/>
                  </a:lnTo>
                  <a:lnTo>
                    <a:pt x="0" y="507970"/>
                  </a:lnTo>
                  <a:lnTo>
                    <a:pt x="3358683" y="507970"/>
                  </a:lnTo>
                  <a:lnTo>
                    <a:pt x="3358683" y="711170"/>
                  </a:lnTo>
                  <a:lnTo>
                    <a:pt x="3765083" y="355585"/>
                  </a:lnTo>
                  <a:close/>
                </a:path>
              </a:pathLst>
            </a:custGeom>
            <a:solidFill>
              <a:srgbClr val="F0ABC1"/>
            </a:solidFill>
          </p:spPr>
        </p:sp>
        <p:sp>
          <p:nvSpPr>
            <p:cNvPr name="TextBox 9" id="9"/>
            <p:cNvSpPr txBox="true"/>
            <p:nvPr/>
          </p:nvSpPr>
          <p:spPr>
            <a:xfrm>
              <a:off x="0" y="127000"/>
              <a:ext cx="3663483" cy="380970"/>
            </a:xfrm>
            <a:prstGeom prst="rect">
              <a:avLst/>
            </a:prstGeom>
          </p:spPr>
          <p:txBody>
            <a:bodyPr anchor="ctr" rtlCol="false" tIns="50800" lIns="50800" bIns="50800" rIns="50800"/>
            <a:lstStyle/>
            <a:p>
              <a:pPr algn="l" marL="0" indent="0" lvl="0">
                <a:lnSpc>
                  <a:spcPts val="5879"/>
                </a:lnSpc>
                <a:spcBef>
                  <a:spcPct val="0"/>
                </a:spcBef>
              </a:pPr>
            </a:p>
          </p:txBody>
        </p:sp>
      </p:grpSp>
      <p:sp>
        <p:nvSpPr>
          <p:cNvPr name="TextBox 10" id="10"/>
          <p:cNvSpPr txBox="true"/>
          <p:nvPr/>
        </p:nvSpPr>
        <p:spPr>
          <a:xfrm rot="0">
            <a:off x="193245" y="2025627"/>
            <a:ext cx="14853805" cy="738320"/>
          </a:xfrm>
          <a:prstGeom prst="rect">
            <a:avLst/>
          </a:prstGeom>
        </p:spPr>
        <p:txBody>
          <a:bodyPr anchor="t" rtlCol="false" tIns="0" lIns="0" bIns="0" rIns="0">
            <a:spAutoFit/>
          </a:bodyPr>
          <a:lstStyle/>
          <a:p>
            <a:pPr algn="l">
              <a:lnSpc>
                <a:spcPts val="6030"/>
              </a:lnSpc>
              <a:spcBef>
                <a:spcPct val="0"/>
              </a:spcBef>
            </a:pPr>
            <a:r>
              <a:rPr lang="en-US" sz="4307">
                <a:solidFill>
                  <a:srgbClr val="2B4B82"/>
                </a:solidFill>
                <a:latin typeface="Clear Sans Bold"/>
                <a:ea typeface="Clear Sans Bold"/>
              </a:rPr>
              <a:t>Algorithm Design：LLM + Approximate Vector Matching</a:t>
            </a:r>
          </a:p>
        </p:txBody>
      </p:sp>
      <p:sp>
        <p:nvSpPr>
          <p:cNvPr name="Freeform 11" id="11"/>
          <p:cNvSpPr/>
          <p:nvPr/>
        </p:nvSpPr>
        <p:spPr>
          <a:xfrm flipH="false" flipV="false" rot="0">
            <a:off x="13346424" y="774190"/>
            <a:ext cx="4704069" cy="4738531"/>
          </a:xfrm>
          <a:custGeom>
            <a:avLst/>
            <a:gdLst/>
            <a:ahLst/>
            <a:cxnLst/>
            <a:rect r="r" b="b" t="t" l="l"/>
            <a:pathLst>
              <a:path h="4738531" w="4704069">
                <a:moveTo>
                  <a:pt x="0" y="0"/>
                </a:moveTo>
                <a:lnTo>
                  <a:pt x="4704069" y="0"/>
                </a:lnTo>
                <a:lnTo>
                  <a:pt x="4704069" y="4738532"/>
                </a:lnTo>
                <a:lnTo>
                  <a:pt x="0" y="47385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grpSp>
        <p:nvGrpSpPr>
          <p:cNvPr name="Group 2" id="2"/>
          <p:cNvGrpSpPr/>
          <p:nvPr/>
        </p:nvGrpSpPr>
        <p:grpSpPr>
          <a:xfrm rot="0">
            <a:off x="0" y="1359927"/>
            <a:ext cx="18288000" cy="182880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B4B82"/>
            </a:solidFill>
          </p:spPr>
        </p:sp>
        <p:sp>
          <p:nvSpPr>
            <p:cNvPr name="TextBox 4" id="4"/>
            <p:cNvSpPr txBox="true"/>
            <p:nvPr/>
          </p:nvSpPr>
          <p:spPr>
            <a:xfrm>
              <a:off x="0" y="-76200"/>
              <a:ext cx="812800" cy="889000"/>
            </a:xfrm>
            <a:prstGeom prst="rect">
              <a:avLst/>
            </a:prstGeom>
          </p:spPr>
          <p:txBody>
            <a:bodyPr anchor="ctr" rtlCol="false" tIns="50800" lIns="50800" bIns="50800" rIns="50800"/>
            <a:lstStyle/>
            <a:p>
              <a:pPr algn="l" marL="0" indent="0" lvl="0">
                <a:lnSpc>
                  <a:spcPts val="5879"/>
                </a:lnSpc>
                <a:spcBef>
                  <a:spcPct val="0"/>
                </a:spcBef>
              </a:pPr>
            </a:p>
          </p:txBody>
        </p:sp>
      </p:grpSp>
      <p:sp>
        <p:nvSpPr>
          <p:cNvPr name="TextBox 5" id="5"/>
          <p:cNvSpPr txBox="true"/>
          <p:nvPr/>
        </p:nvSpPr>
        <p:spPr>
          <a:xfrm rot="0">
            <a:off x="411642" y="358432"/>
            <a:ext cx="12060537" cy="1546094"/>
          </a:xfrm>
          <a:prstGeom prst="rect">
            <a:avLst/>
          </a:prstGeom>
        </p:spPr>
        <p:txBody>
          <a:bodyPr anchor="t" rtlCol="false" tIns="0" lIns="0" bIns="0" rIns="0">
            <a:spAutoFit/>
          </a:bodyPr>
          <a:lstStyle/>
          <a:p>
            <a:pPr>
              <a:lnSpc>
                <a:spcPts val="5061"/>
              </a:lnSpc>
            </a:pPr>
            <a:r>
              <a:rPr lang="en-US" sz="4820">
                <a:solidFill>
                  <a:srgbClr val="2B4B82"/>
                </a:solidFill>
                <a:latin typeface="Clear Sans Bold"/>
              </a:rPr>
              <a:t>SYSTEM DESIGN</a:t>
            </a:r>
            <a:r>
              <a:rPr lang="en-US" sz="4820">
                <a:solidFill>
                  <a:srgbClr val="2B4B82"/>
                </a:solidFill>
                <a:latin typeface="Clear Sans Bold"/>
              </a:rPr>
              <a:t> &amp; IMPLEMENTATION</a:t>
            </a:r>
          </a:p>
          <a:p>
            <a:pPr algn="l" marL="0" indent="0" lvl="0">
              <a:lnSpc>
                <a:spcPts val="6891"/>
              </a:lnSpc>
            </a:pPr>
          </a:p>
        </p:txBody>
      </p:sp>
      <p:graphicFrame>
        <p:nvGraphicFramePr>
          <p:cNvPr name="Table 6" id="6"/>
          <p:cNvGraphicFramePr>
            <a:graphicFrameLocks noGrp="true"/>
          </p:cNvGraphicFramePr>
          <p:nvPr/>
        </p:nvGraphicFramePr>
        <p:xfrm>
          <a:off x="1028700" y="3994405"/>
          <a:ext cx="15780545" cy="3750657"/>
        </p:xfrm>
        <a:graphic>
          <a:graphicData uri="http://schemas.openxmlformats.org/drawingml/2006/table">
            <a:tbl>
              <a:tblPr/>
              <a:tblGrid>
                <a:gridCol w="15780545"/>
              </a:tblGrid>
              <a:tr h="1312257">
                <a:tc>
                  <a:txBody>
                    <a:bodyPr anchor="t" rtlCol="false"/>
                    <a:lstStyle/>
                    <a:p>
                      <a:pPr algn="l">
                        <a:lnSpc>
                          <a:spcPts val="4619"/>
                        </a:lnSpc>
                        <a:defRPr/>
                      </a:pPr>
                      <a:r>
                        <a:rPr lang="en-US" sz="3299">
                          <a:solidFill>
                            <a:srgbClr val="FEFEFE"/>
                          </a:solidFill>
                          <a:latin typeface="Clear Sans Bold"/>
                        </a:rPr>
                        <a:t>Algorithm Optimization: Context completion</a:t>
                      </a:r>
                      <a:endParaRPr lang="en-US" sz="1100"/>
                    </a:p>
                  </a:txBody>
                  <a:tcPr marL="190500" marR="190500" marT="190500" marB="190500" anchor="ctr">
                    <a:lnL cmpd="sng" algn="ctr" cap="flat" w="0">
                      <a:solidFill>
                        <a:srgbClr val="94DDDE"/>
                      </a:solidFill>
                      <a:prstDash val="solid"/>
                      <a:round/>
                      <a:headEnd type="none" w="med" len="med"/>
                      <a:tailEnd type="none" w="med" len="med"/>
                    </a:lnL>
                    <a:lnR cmpd="sng" algn="ctr" cap="flat" w="0">
                      <a:solidFill>
                        <a:srgbClr val="94DDDE"/>
                      </a:solidFill>
                      <a:prstDash val="solid"/>
                      <a:round/>
                      <a:headEnd type="none" w="med" len="med"/>
                      <a:tailEnd type="none" w="med" len="med"/>
                    </a:lnR>
                    <a:lnT cmpd="sng" algn="ctr" cap="flat" w="0">
                      <a:solidFill>
                        <a:srgbClr val="94DDDE"/>
                      </a:solidFill>
                      <a:prstDash val="solid"/>
                      <a:round/>
                      <a:headEnd type="none" w="med" len="med"/>
                      <a:tailEnd type="none" w="med" len="med"/>
                    </a:lnT>
                    <a:lnB cmpd="sng" algn="ctr" cap="flat" w="0">
                      <a:solidFill>
                        <a:srgbClr val="94DDDE"/>
                      </a:solidFill>
                      <a:prstDash val="solid"/>
                      <a:round/>
                      <a:headEnd type="none" w="med" len="med"/>
                      <a:tailEnd type="none" w="med" len="med"/>
                    </a:lnB>
                  </a:tcPr>
                </a:tc>
              </a:tr>
              <a:tr h="2438400">
                <a:tc>
                  <a:txBody>
                    <a:bodyPr anchor="t" rtlCol="false"/>
                    <a:lstStyle/>
                    <a:p>
                      <a:pPr algn="l" marL="496571" indent="-248285" lvl="1">
                        <a:lnSpc>
                          <a:spcPts val="3220"/>
                        </a:lnSpc>
                        <a:buFont typeface="Arial"/>
                        <a:buChar char="•"/>
                        <a:defRPr/>
                      </a:pPr>
                      <a:r>
                        <a:rPr lang="en-US" sz="2300">
                          <a:solidFill>
                            <a:srgbClr val="FEFEFE"/>
                          </a:solidFill>
                          <a:latin typeface="Clear Sans"/>
                        </a:rPr>
                        <a:t>Issue: When retrieving the most similar text to the user's question, the retrieved text may not express complete semantics due to the length limitation of the embedding model. </a:t>
                      </a:r>
                      <a:endParaRPr lang="en-US" sz="1100"/>
                    </a:p>
                    <a:p>
                      <a:pPr marL="496571" indent="-248285" lvl="1">
                        <a:lnSpc>
                          <a:spcPts val="3220"/>
                        </a:lnSpc>
                        <a:buFont typeface="Arial"/>
                        <a:buChar char="•"/>
                      </a:pPr>
                      <a:r>
                        <a:rPr lang="en-US" sz="2300">
                          <a:solidFill>
                            <a:srgbClr val="FEFEFE"/>
                          </a:solidFill>
                          <a:latin typeface="Clear Sans"/>
                        </a:rPr>
                        <a:t>Optimization: After retrieving the most similar texts, the content above and below the text is expanded to form a text that expresses relatively complete semantics.</a:t>
                      </a:r>
                    </a:p>
                    <a:p>
                      <a:pPr>
                        <a:lnSpc>
                          <a:spcPts val="3220"/>
                        </a:lnSpc>
                      </a:pPr>
                    </a:p>
                  </a:txBody>
                  <a:tcPr marL="190500" marR="190500" marT="190500" marB="190500" anchor="ctr">
                    <a:lnL cmpd="sng" algn="ctr" cap="flat" w="0">
                      <a:solidFill>
                        <a:srgbClr val="94DDDE"/>
                      </a:solidFill>
                      <a:prstDash val="solid"/>
                      <a:round/>
                      <a:headEnd type="none" w="med" len="med"/>
                      <a:tailEnd type="none" w="med" len="med"/>
                    </a:lnL>
                    <a:lnR cmpd="sng" algn="ctr" cap="flat" w="0">
                      <a:solidFill>
                        <a:srgbClr val="94DDDE"/>
                      </a:solidFill>
                      <a:prstDash val="solid"/>
                      <a:round/>
                      <a:headEnd type="none" w="med" len="med"/>
                      <a:tailEnd type="none" w="med" len="med"/>
                    </a:lnR>
                    <a:lnT cmpd="sng" algn="ctr" cap="flat" w="0">
                      <a:solidFill>
                        <a:srgbClr val="94DDDE"/>
                      </a:solidFill>
                      <a:prstDash val="solid"/>
                      <a:round/>
                      <a:headEnd type="none" w="med" len="med"/>
                      <a:tailEnd type="none" w="med" len="med"/>
                    </a:lnT>
                    <a:lnB cmpd="sng" algn="ctr" cap="flat" w="0">
                      <a:solidFill>
                        <a:srgbClr val="94DDDE"/>
                      </a:solidFill>
                      <a:prstDash val="solid"/>
                      <a:round/>
                      <a:headEnd type="none" w="med" len="med"/>
                      <a:tailEnd type="none" w="med" len="med"/>
                    </a:lnB>
                  </a:tcPr>
                </a:tc>
              </a:tr>
            </a:tbl>
          </a:graphicData>
        </a:graphic>
      </p:graphicFrame>
      <p:grpSp>
        <p:nvGrpSpPr>
          <p:cNvPr name="Group 7" id="7"/>
          <p:cNvGrpSpPr/>
          <p:nvPr/>
        </p:nvGrpSpPr>
        <p:grpSpPr>
          <a:xfrm rot="0">
            <a:off x="0" y="880893"/>
            <a:ext cx="16483576" cy="3113512"/>
            <a:chOff x="0" y="0"/>
            <a:chExt cx="3765083" cy="711170"/>
          </a:xfrm>
        </p:grpSpPr>
        <p:sp>
          <p:nvSpPr>
            <p:cNvPr name="Freeform 8" id="8"/>
            <p:cNvSpPr/>
            <p:nvPr/>
          </p:nvSpPr>
          <p:spPr>
            <a:xfrm flipH="false" flipV="false" rot="0">
              <a:off x="0" y="0"/>
              <a:ext cx="3765083" cy="711170"/>
            </a:xfrm>
            <a:custGeom>
              <a:avLst/>
              <a:gdLst/>
              <a:ahLst/>
              <a:cxnLst/>
              <a:rect r="r" b="b" t="t" l="l"/>
              <a:pathLst>
                <a:path h="711170" w="3765083">
                  <a:moveTo>
                    <a:pt x="3765083" y="355585"/>
                  </a:moveTo>
                  <a:lnTo>
                    <a:pt x="3358683" y="0"/>
                  </a:lnTo>
                  <a:lnTo>
                    <a:pt x="3358683" y="203200"/>
                  </a:lnTo>
                  <a:lnTo>
                    <a:pt x="0" y="203200"/>
                  </a:lnTo>
                  <a:lnTo>
                    <a:pt x="0" y="507970"/>
                  </a:lnTo>
                  <a:lnTo>
                    <a:pt x="3358683" y="507970"/>
                  </a:lnTo>
                  <a:lnTo>
                    <a:pt x="3358683" y="711170"/>
                  </a:lnTo>
                  <a:lnTo>
                    <a:pt x="3765083" y="355585"/>
                  </a:lnTo>
                  <a:close/>
                </a:path>
              </a:pathLst>
            </a:custGeom>
            <a:solidFill>
              <a:srgbClr val="F0ABC1"/>
            </a:solidFill>
          </p:spPr>
        </p:sp>
        <p:sp>
          <p:nvSpPr>
            <p:cNvPr name="TextBox 9" id="9"/>
            <p:cNvSpPr txBox="true"/>
            <p:nvPr/>
          </p:nvSpPr>
          <p:spPr>
            <a:xfrm>
              <a:off x="0" y="127000"/>
              <a:ext cx="3663483" cy="380970"/>
            </a:xfrm>
            <a:prstGeom prst="rect">
              <a:avLst/>
            </a:prstGeom>
          </p:spPr>
          <p:txBody>
            <a:bodyPr anchor="ctr" rtlCol="false" tIns="50800" lIns="50800" bIns="50800" rIns="50800"/>
            <a:lstStyle/>
            <a:p>
              <a:pPr algn="l" marL="0" indent="0" lvl="0">
                <a:lnSpc>
                  <a:spcPts val="5879"/>
                </a:lnSpc>
                <a:spcBef>
                  <a:spcPct val="0"/>
                </a:spcBef>
              </a:pPr>
            </a:p>
          </p:txBody>
        </p:sp>
      </p:grpSp>
      <p:sp>
        <p:nvSpPr>
          <p:cNvPr name="TextBox 10" id="10"/>
          <p:cNvSpPr txBox="true"/>
          <p:nvPr/>
        </p:nvSpPr>
        <p:spPr>
          <a:xfrm rot="0">
            <a:off x="193245" y="2025627"/>
            <a:ext cx="14853805" cy="738320"/>
          </a:xfrm>
          <a:prstGeom prst="rect">
            <a:avLst/>
          </a:prstGeom>
        </p:spPr>
        <p:txBody>
          <a:bodyPr anchor="t" rtlCol="false" tIns="0" lIns="0" bIns="0" rIns="0">
            <a:spAutoFit/>
          </a:bodyPr>
          <a:lstStyle/>
          <a:p>
            <a:pPr algn="l">
              <a:lnSpc>
                <a:spcPts val="6030"/>
              </a:lnSpc>
              <a:spcBef>
                <a:spcPct val="0"/>
              </a:spcBef>
            </a:pPr>
            <a:r>
              <a:rPr lang="en-US" sz="4307">
                <a:solidFill>
                  <a:srgbClr val="2B4B82"/>
                </a:solidFill>
                <a:latin typeface="Clear Sans Bold"/>
                <a:ea typeface="Clear Sans Bold"/>
              </a:rPr>
              <a:t>Algorithm Design：LLM + Approximate Vector Matching</a:t>
            </a:r>
          </a:p>
        </p:txBody>
      </p:sp>
      <p:sp>
        <p:nvSpPr>
          <p:cNvPr name="Freeform 11" id="11"/>
          <p:cNvSpPr/>
          <p:nvPr/>
        </p:nvSpPr>
        <p:spPr>
          <a:xfrm flipH="false" flipV="false" rot="0">
            <a:off x="13346424" y="774190"/>
            <a:ext cx="4704069" cy="4738531"/>
          </a:xfrm>
          <a:custGeom>
            <a:avLst/>
            <a:gdLst/>
            <a:ahLst/>
            <a:cxnLst/>
            <a:rect r="r" b="b" t="t" l="l"/>
            <a:pathLst>
              <a:path h="4738531" w="4704069">
                <a:moveTo>
                  <a:pt x="0" y="0"/>
                </a:moveTo>
                <a:lnTo>
                  <a:pt x="4704069" y="0"/>
                </a:lnTo>
                <a:lnTo>
                  <a:pt x="4704069" y="4738532"/>
                </a:lnTo>
                <a:lnTo>
                  <a:pt x="0" y="47385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8969677" y="6918584"/>
            <a:ext cx="6077372" cy="3368416"/>
          </a:xfrm>
          <a:custGeom>
            <a:avLst/>
            <a:gdLst/>
            <a:ahLst/>
            <a:cxnLst/>
            <a:rect r="r" b="b" t="t" l="l"/>
            <a:pathLst>
              <a:path h="3368416" w="6077372">
                <a:moveTo>
                  <a:pt x="0" y="0"/>
                </a:moveTo>
                <a:lnTo>
                  <a:pt x="6077373" y="0"/>
                </a:lnTo>
                <a:lnTo>
                  <a:pt x="6077373" y="3368416"/>
                </a:lnTo>
                <a:lnTo>
                  <a:pt x="0" y="3368416"/>
                </a:lnTo>
                <a:lnTo>
                  <a:pt x="0" y="0"/>
                </a:lnTo>
                <a:close/>
              </a:path>
            </a:pathLst>
          </a:custGeom>
          <a:blipFill>
            <a:blip r:embed="rId5"/>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grpSp>
        <p:nvGrpSpPr>
          <p:cNvPr name="Group 2" id="2"/>
          <p:cNvGrpSpPr/>
          <p:nvPr/>
        </p:nvGrpSpPr>
        <p:grpSpPr>
          <a:xfrm rot="0">
            <a:off x="0" y="1359927"/>
            <a:ext cx="18288000" cy="182880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B4B82"/>
            </a:solidFill>
          </p:spPr>
        </p:sp>
        <p:sp>
          <p:nvSpPr>
            <p:cNvPr name="TextBox 4" id="4"/>
            <p:cNvSpPr txBox="true"/>
            <p:nvPr/>
          </p:nvSpPr>
          <p:spPr>
            <a:xfrm>
              <a:off x="0" y="-76200"/>
              <a:ext cx="812800" cy="889000"/>
            </a:xfrm>
            <a:prstGeom prst="rect">
              <a:avLst/>
            </a:prstGeom>
          </p:spPr>
          <p:txBody>
            <a:bodyPr anchor="ctr" rtlCol="false" tIns="50800" lIns="50800" bIns="50800" rIns="50800"/>
            <a:lstStyle/>
            <a:p>
              <a:pPr algn="l" marL="0" indent="0" lvl="0">
                <a:lnSpc>
                  <a:spcPts val="5879"/>
                </a:lnSpc>
                <a:spcBef>
                  <a:spcPct val="0"/>
                </a:spcBef>
              </a:pPr>
            </a:p>
          </p:txBody>
        </p:sp>
      </p:grpSp>
      <p:sp>
        <p:nvSpPr>
          <p:cNvPr name="TextBox 5" id="5"/>
          <p:cNvSpPr txBox="true"/>
          <p:nvPr/>
        </p:nvSpPr>
        <p:spPr>
          <a:xfrm rot="0">
            <a:off x="411642" y="358432"/>
            <a:ext cx="12060537" cy="1546094"/>
          </a:xfrm>
          <a:prstGeom prst="rect">
            <a:avLst/>
          </a:prstGeom>
        </p:spPr>
        <p:txBody>
          <a:bodyPr anchor="t" rtlCol="false" tIns="0" lIns="0" bIns="0" rIns="0">
            <a:spAutoFit/>
          </a:bodyPr>
          <a:lstStyle/>
          <a:p>
            <a:pPr>
              <a:lnSpc>
                <a:spcPts val="5061"/>
              </a:lnSpc>
            </a:pPr>
            <a:r>
              <a:rPr lang="en-US" sz="4820">
                <a:solidFill>
                  <a:srgbClr val="2B4B82"/>
                </a:solidFill>
                <a:latin typeface="Clear Sans Bold"/>
              </a:rPr>
              <a:t>SYSTEM DESIGN</a:t>
            </a:r>
            <a:r>
              <a:rPr lang="en-US" sz="4820">
                <a:solidFill>
                  <a:srgbClr val="2B4B82"/>
                </a:solidFill>
                <a:latin typeface="Clear Sans Bold"/>
              </a:rPr>
              <a:t> &amp; IMPLEMENTATION</a:t>
            </a:r>
          </a:p>
          <a:p>
            <a:pPr algn="l" marL="0" indent="0" lvl="0">
              <a:lnSpc>
                <a:spcPts val="6891"/>
              </a:lnSpc>
            </a:pPr>
          </a:p>
        </p:txBody>
      </p:sp>
      <p:graphicFrame>
        <p:nvGraphicFramePr>
          <p:cNvPr name="Table 6" id="6"/>
          <p:cNvGraphicFramePr>
            <a:graphicFrameLocks noGrp="true"/>
          </p:cNvGraphicFramePr>
          <p:nvPr/>
        </p:nvGraphicFramePr>
        <p:xfrm>
          <a:off x="1028700" y="3994405"/>
          <a:ext cx="15780545" cy="3350607"/>
        </p:xfrm>
        <a:graphic>
          <a:graphicData uri="http://schemas.openxmlformats.org/drawingml/2006/table">
            <a:tbl>
              <a:tblPr/>
              <a:tblGrid>
                <a:gridCol w="15780545"/>
              </a:tblGrid>
              <a:tr h="1312257">
                <a:tc>
                  <a:txBody>
                    <a:bodyPr anchor="t" rtlCol="false"/>
                    <a:lstStyle/>
                    <a:p>
                      <a:pPr algn="l">
                        <a:lnSpc>
                          <a:spcPts val="4619"/>
                        </a:lnSpc>
                        <a:defRPr/>
                      </a:pPr>
                      <a:r>
                        <a:rPr lang="en-US" sz="3299">
                          <a:solidFill>
                            <a:srgbClr val="FEFEFE"/>
                          </a:solidFill>
                          <a:latin typeface="Clear Sans Bold"/>
                        </a:rPr>
                        <a:t>Algorithm Optimization: Duplicate removal</a:t>
                      </a:r>
                      <a:endParaRPr lang="en-US" sz="1100"/>
                    </a:p>
                  </a:txBody>
                  <a:tcPr marL="190500" marR="190500" marT="190500" marB="190500" anchor="ctr">
                    <a:lnL cmpd="sng" algn="ctr" cap="flat" w="0">
                      <a:solidFill>
                        <a:srgbClr val="94DDDE"/>
                      </a:solidFill>
                      <a:prstDash val="solid"/>
                      <a:round/>
                      <a:headEnd type="none" w="med" len="med"/>
                      <a:tailEnd type="none" w="med" len="med"/>
                    </a:lnL>
                    <a:lnR cmpd="sng" algn="ctr" cap="flat" w="0">
                      <a:solidFill>
                        <a:srgbClr val="94DDDE"/>
                      </a:solidFill>
                      <a:prstDash val="solid"/>
                      <a:round/>
                      <a:headEnd type="none" w="med" len="med"/>
                      <a:tailEnd type="none" w="med" len="med"/>
                    </a:lnR>
                    <a:lnT cmpd="sng" algn="ctr" cap="flat" w="0">
                      <a:solidFill>
                        <a:srgbClr val="94DDDE"/>
                      </a:solidFill>
                      <a:prstDash val="solid"/>
                      <a:round/>
                      <a:headEnd type="none" w="med" len="med"/>
                      <a:tailEnd type="none" w="med" len="med"/>
                    </a:lnT>
                    <a:lnB cmpd="sng" algn="ctr" cap="flat" w="0">
                      <a:solidFill>
                        <a:srgbClr val="94DDDE"/>
                      </a:solidFill>
                      <a:prstDash val="solid"/>
                      <a:round/>
                      <a:headEnd type="none" w="med" len="med"/>
                      <a:tailEnd type="none" w="med" len="med"/>
                    </a:lnB>
                  </a:tcPr>
                </a:tc>
              </a:tr>
              <a:tr h="2038350">
                <a:tc>
                  <a:txBody>
                    <a:bodyPr anchor="t" rtlCol="false"/>
                    <a:lstStyle/>
                    <a:p>
                      <a:pPr algn="l" marL="496571" indent="-248285" lvl="1">
                        <a:lnSpc>
                          <a:spcPts val="3220"/>
                        </a:lnSpc>
                        <a:buFont typeface="Arial"/>
                        <a:buChar char="•"/>
                        <a:defRPr/>
                      </a:pPr>
                      <a:r>
                        <a:rPr lang="en-US" sz="2300">
                          <a:solidFill>
                            <a:srgbClr val="FEFEFE"/>
                          </a:solidFill>
                          <a:latin typeface="Clear Sans"/>
                        </a:rPr>
                        <a:t>Issue: Due to context completion, duplic</a:t>
                      </a:r>
                      <a:r>
                        <a:rPr lang="en-US" sz="2300">
                          <a:solidFill>
                            <a:srgbClr val="FEFEFE"/>
                          </a:solidFill>
                          <a:latin typeface="Clear Sans"/>
                        </a:rPr>
                        <a:t>ate sentences may appear when retrieving the most similar text to the user's question, resulting in wasted token count.</a:t>
                      </a:r>
                      <a:endParaRPr lang="en-US" sz="1100"/>
                    </a:p>
                    <a:p>
                      <a:pPr marL="496571" indent="-248285" lvl="1">
                        <a:lnSpc>
                          <a:spcPts val="3220"/>
                        </a:lnSpc>
                        <a:buFont typeface="Arial"/>
                        <a:buChar char="•"/>
                      </a:pPr>
                      <a:r>
                        <a:rPr lang="en-US" sz="2300">
                          <a:solidFill>
                            <a:srgbClr val="FEFEFE"/>
                          </a:solidFill>
                          <a:latin typeface="Clear Sans"/>
                        </a:rPr>
                        <a:t>Opti</a:t>
                      </a:r>
                      <a:r>
                        <a:rPr lang="en-US" sz="2300">
                          <a:solidFill>
                            <a:srgbClr val="FEFEFE"/>
                          </a:solidFill>
                          <a:latin typeface="Clear Sans"/>
                        </a:rPr>
                        <a:t>mization: Another round of duplicate removal is performed after context completion.</a:t>
                      </a:r>
                    </a:p>
                    <a:p>
                      <a:pPr>
                        <a:lnSpc>
                          <a:spcPts val="3220"/>
                        </a:lnSpc>
                      </a:pPr>
                    </a:p>
                  </a:txBody>
                  <a:tcPr marL="190500" marR="190500" marT="190500" marB="190500" anchor="ctr">
                    <a:lnL cmpd="sng" algn="ctr" cap="flat" w="0">
                      <a:solidFill>
                        <a:srgbClr val="94DDDE"/>
                      </a:solidFill>
                      <a:prstDash val="solid"/>
                      <a:round/>
                      <a:headEnd type="none" w="med" len="med"/>
                      <a:tailEnd type="none" w="med" len="med"/>
                    </a:lnL>
                    <a:lnR cmpd="sng" algn="ctr" cap="flat" w="0">
                      <a:solidFill>
                        <a:srgbClr val="94DDDE"/>
                      </a:solidFill>
                      <a:prstDash val="solid"/>
                      <a:round/>
                      <a:headEnd type="none" w="med" len="med"/>
                      <a:tailEnd type="none" w="med" len="med"/>
                    </a:lnR>
                    <a:lnT cmpd="sng" algn="ctr" cap="flat" w="0">
                      <a:solidFill>
                        <a:srgbClr val="94DDDE"/>
                      </a:solidFill>
                      <a:prstDash val="solid"/>
                      <a:round/>
                      <a:headEnd type="none" w="med" len="med"/>
                      <a:tailEnd type="none" w="med" len="med"/>
                    </a:lnT>
                    <a:lnB cmpd="sng" algn="ctr" cap="flat" w="0">
                      <a:solidFill>
                        <a:srgbClr val="94DDDE"/>
                      </a:solidFill>
                      <a:prstDash val="solid"/>
                      <a:round/>
                      <a:headEnd type="none" w="med" len="med"/>
                      <a:tailEnd type="none" w="med" len="med"/>
                    </a:lnB>
                  </a:tcPr>
                </a:tc>
              </a:tr>
            </a:tbl>
          </a:graphicData>
        </a:graphic>
      </p:graphicFrame>
      <p:grpSp>
        <p:nvGrpSpPr>
          <p:cNvPr name="Group 7" id="7"/>
          <p:cNvGrpSpPr/>
          <p:nvPr/>
        </p:nvGrpSpPr>
        <p:grpSpPr>
          <a:xfrm rot="0">
            <a:off x="0" y="880893"/>
            <a:ext cx="16483576" cy="3113512"/>
            <a:chOff x="0" y="0"/>
            <a:chExt cx="3765083" cy="711170"/>
          </a:xfrm>
        </p:grpSpPr>
        <p:sp>
          <p:nvSpPr>
            <p:cNvPr name="Freeform 8" id="8"/>
            <p:cNvSpPr/>
            <p:nvPr/>
          </p:nvSpPr>
          <p:spPr>
            <a:xfrm flipH="false" flipV="false" rot="0">
              <a:off x="0" y="0"/>
              <a:ext cx="3765083" cy="711170"/>
            </a:xfrm>
            <a:custGeom>
              <a:avLst/>
              <a:gdLst/>
              <a:ahLst/>
              <a:cxnLst/>
              <a:rect r="r" b="b" t="t" l="l"/>
              <a:pathLst>
                <a:path h="711170" w="3765083">
                  <a:moveTo>
                    <a:pt x="3765083" y="355585"/>
                  </a:moveTo>
                  <a:lnTo>
                    <a:pt x="3358683" y="0"/>
                  </a:lnTo>
                  <a:lnTo>
                    <a:pt x="3358683" y="203200"/>
                  </a:lnTo>
                  <a:lnTo>
                    <a:pt x="0" y="203200"/>
                  </a:lnTo>
                  <a:lnTo>
                    <a:pt x="0" y="507970"/>
                  </a:lnTo>
                  <a:lnTo>
                    <a:pt x="3358683" y="507970"/>
                  </a:lnTo>
                  <a:lnTo>
                    <a:pt x="3358683" y="711170"/>
                  </a:lnTo>
                  <a:lnTo>
                    <a:pt x="3765083" y="355585"/>
                  </a:lnTo>
                  <a:close/>
                </a:path>
              </a:pathLst>
            </a:custGeom>
            <a:solidFill>
              <a:srgbClr val="F0ABC1"/>
            </a:solidFill>
          </p:spPr>
        </p:sp>
        <p:sp>
          <p:nvSpPr>
            <p:cNvPr name="TextBox 9" id="9"/>
            <p:cNvSpPr txBox="true"/>
            <p:nvPr/>
          </p:nvSpPr>
          <p:spPr>
            <a:xfrm>
              <a:off x="0" y="127000"/>
              <a:ext cx="3663483" cy="380970"/>
            </a:xfrm>
            <a:prstGeom prst="rect">
              <a:avLst/>
            </a:prstGeom>
          </p:spPr>
          <p:txBody>
            <a:bodyPr anchor="ctr" rtlCol="false" tIns="50800" lIns="50800" bIns="50800" rIns="50800"/>
            <a:lstStyle/>
            <a:p>
              <a:pPr algn="l" marL="0" indent="0" lvl="0">
                <a:lnSpc>
                  <a:spcPts val="5879"/>
                </a:lnSpc>
                <a:spcBef>
                  <a:spcPct val="0"/>
                </a:spcBef>
              </a:pPr>
            </a:p>
          </p:txBody>
        </p:sp>
      </p:grpSp>
      <p:sp>
        <p:nvSpPr>
          <p:cNvPr name="TextBox 10" id="10"/>
          <p:cNvSpPr txBox="true"/>
          <p:nvPr/>
        </p:nvSpPr>
        <p:spPr>
          <a:xfrm rot="0">
            <a:off x="193245" y="2025627"/>
            <a:ext cx="14853805" cy="738320"/>
          </a:xfrm>
          <a:prstGeom prst="rect">
            <a:avLst/>
          </a:prstGeom>
        </p:spPr>
        <p:txBody>
          <a:bodyPr anchor="t" rtlCol="false" tIns="0" lIns="0" bIns="0" rIns="0">
            <a:spAutoFit/>
          </a:bodyPr>
          <a:lstStyle/>
          <a:p>
            <a:pPr algn="l">
              <a:lnSpc>
                <a:spcPts val="6030"/>
              </a:lnSpc>
              <a:spcBef>
                <a:spcPct val="0"/>
              </a:spcBef>
            </a:pPr>
            <a:r>
              <a:rPr lang="en-US" sz="4307">
                <a:solidFill>
                  <a:srgbClr val="2B4B82"/>
                </a:solidFill>
                <a:latin typeface="Clear Sans Bold"/>
                <a:ea typeface="Clear Sans Bold"/>
              </a:rPr>
              <a:t>Algorithm Design：LLM + Approximate Vector Matching</a:t>
            </a:r>
          </a:p>
        </p:txBody>
      </p:sp>
      <p:sp>
        <p:nvSpPr>
          <p:cNvPr name="Freeform 11" id="11"/>
          <p:cNvSpPr/>
          <p:nvPr/>
        </p:nvSpPr>
        <p:spPr>
          <a:xfrm flipH="false" flipV="false" rot="0">
            <a:off x="13346424" y="774190"/>
            <a:ext cx="4704069" cy="4738531"/>
          </a:xfrm>
          <a:custGeom>
            <a:avLst/>
            <a:gdLst/>
            <a:ahLst/>
            <a:cxnLst/>
            <a:rect r="r" b="b" t="t" l="l"/>
            <a:pathLst>
              <a:path h="4738531" w="4704069">
                <a:moveTo>
                  <a:pt x="0" y="0"/>
                </a:moveTo>
                <a:lnTo>
                  <a:pt x="4704069" y="0"/>
                </a:lnTo>
                <a:lnTo>
                  <a:pt x="4704069" y="4738532"/>
                </a:lnTo>
                <a:lnTo>
                  <a:pt x="0" y="47385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grpSp>
        <p:nvGrpSpPr>
          <p:cNvPr name="Group 2" id="2"/>
          <p:cNvGrpSpPr/>
          <p:nvPr/>
        </p:nvGrpSpPr>
        <p:grpSpPr>
          <a:xfrm rot="0">
            <a:off x="0" y="1359927"/>
            <a:ext cx="18288000" cy="182880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B4B82"/>
            </a:solidFill>
          </p:spPr>
        </p:sp>
        <p:sp>
          <p:nvSpPr>
            <p:cNvPr name="TextBox 4" id="4"/>
            <p:cNvSpPr txBox="true"/>
            <p:nvPr/>
          </p:nvSpPr>
          <p:spPr>
            <a:xfrm>
              <a:off x="0" y="-76200"/>
              <a:ext cx="812800" cy="889000"/>
            </a:xfrm>
            <a:prstGeom prst="rect">
              <a:avLst/>
            </a:prstGeom>
          </p:spPr>
          <p:txBody>
            <a:bodyPr anchor="ctr" rtlCol="false" tIns="50800" lIns="50800" bIns="50800" rIns="50800"/>
            <a:lstStyle/>
            <a:p>
              <a:pPr algn="l" marL="0" indent="0" lvl="0">
                <a:lnSpc>
                  <a:spcPts val="5879"/>
                </a:lnSpc>
                <a:spcBef>
                  <a:spcPct val="0"/>
                </a:spcBef>
              </a:pPr>
            </a:p>
          </p:txBody>
        </p:sp>
      </p:grpSp>
      <p:sp>
        <p:nvSpPr>
          <p:cNvPr name="TextBox 5" id="5"/>
          <p:cNvSpPr txBox="true"/>
          <p:nvPr/>
        </p:nvSpPr>
        <p:spPr>
          <a:xfrm rot="0">
            <a:off x="411642" y="358432"/>
            <a:ext cx="12060537" cy="1546094"/>
          </a:xfrm>
          <a:prstGeom prst="rect">
            <a:avLst/>
          </a:prstGeom>
        </p:spPr>
        <p:txBody>
          <a:bodyPr anchor="t" rtlCol="false" tIns="0" lIns="0" bIns="0" rIns="0">
            <a:spAutoFit/>
          </a:bodyPr>
          <a:lstStyle/>
          <a:p>
            <a:pPr>
              <a:lnSpc>
                <a:spcPts val="5061"/>
              </a:lnSpc>
            </a:pPr>
            <a:r>
              <a:rPr lang="en-US" sz="4820">
                <a:solidFill>
                  <a:srgbClr val="2B4B82"/>
                </a:solidFill>
                <a:latin typeface="Clear Sans Bold"/>
              </a:rPr>
              <a:t>SYSTEM DESIGN</a:t>
            </a:r>
            <a:r>
              <a:rPr lang="en-US" sz="4820">
                <a:solidFill>
                  <a:srgbClr val="2B4B82"/>
                </a:solidFill>
                <a:latin typeface="Clear Sans Bold"/>
              </a:rPr>
              <a:t> &amp; IMPLEMENTATION</a:t>
            </a:r>
          </a:p>
          <a:p>
            <a:pPr algn="l" marL="0" indent="0" lvl="0">
              <a:lnSpc>
                <a:spcPts val="6891"/>
              </a:lnSpc>
            </a:pPr>
          </a:p>
        </p:txBody>
      </p:sp>
      <p:graphicFrame>
        <p:nvGraphicFramePr>
          <p:cNvPr name="Table 6" id="6"/>
          <p:cNvGraphicFramePr>
            <a:graphicFrameLocks noGrp="true"/>
          </p:cNvGraphicFramePr>
          <p:nvPr/>
        </p:nvGraphicFramePr>
        <p:xfrm>
          <a:off x="1028700" y="3994405"/>
          <a:ext cx="15780545" cy="6150957"/>
        </p:xfrm>
        <a:graphic>
          <a:graphicData uri="http://schemas.openxmlformats.org/drawingml/2006/table">
            <a:tbl>
              <a:tblPr/>
              <a:tblGrid>
                <a:gridCol w="15780545"/>
              </a:tblGrid>
              <a:tr h="1312257">
                <a:tc>
                  <a:txBody>
                    <a:bodyPr anchor="t" rtlCol="false"/>
                    <a:lstStyle/>
                    <a:p>
                      <a:pPr algn="l">
                        <a:lnSpc>
                          <a:spcPts val="4619"/>
                        </a:lnSpc>
                        <a:defRPr/>
                      </a:pPr>
                      <a:r>
                        <a:rPr lang="en-US" sz="3299">
                          <a:solidFill>
                            <a:srgbClr val="FEFEFE"/>
                          </a:solidFill>
                          <a:latin typeface="Clear Sans Bold"/>
                        </a:rPr>
                        <a:t>Algorithm Optimization: Content retrieval</a:t>
                      </a:r>
                      <a:endParaRPr lang="en-US" sz="1100"/>
                    </a:p>
                  </a:txBody>
                  <a:tcPr marL="190500" marR="190500" marT="190500" marB="190500" anchor="ctr">
                    <a:lnL cmpd="sng" algn="ctr" cap="flat" w="0">
                      <a:solidFill>
                        <a:srgbClr val="94DDDE"/>
                      </a:solidFill>
                      <a:prstDash val="solid"/>
                      <a:round/>
                      <a:headEnd type="none" w="med" len="med"/>
                      <a:tailEnd type="none" w="med" len="med"/>
                    </a:lnL>
                    <a:lnR cmpd="sng" algn="ctr" cap="flat" w="0">
                      <a:solidFill>
                        <a:srgbClr val="94DDDE"/>
                      </a:solidFill>
                      <a:prstDash val="solid"/>
                      <a:round/>
                      <a:headEnd type="none" w="med" len="med"/>
                      <a:tailEnd type="none" w="med" len="med"/>
                    </a:lnR>
                    <a:lnT cmpd="sng" algn="ctr" cap="flat" w="0">
                      <a:solidFill>
                        <a:srgbClr val="94DDDE"/>
                      </a:solidFill>
                      <a:prstDash val="solid"/>
                      <a:round/>
                      <a:headEnd type="none" w="med" len="med"/>
                      <a:tailEnd type="none" w="med" len="med"/>
                    </a:lnT>
                    <a:lnB cmpd="sng" algn="ctr" cap="flat" w="0">
                      <a:solidFill>
                        <a:srgbClr val="94DDDE"/>
                      </a:solidFill>
                      <a:prstDash val="solid"/>
                      <a:round/>
                      <a:headEnd type="none" w="med" len="med"/>
                      <a:tailEnd type="none" w="med" len="med"/>
                    </a:lnB>
                  </a:tcPr>
                </a:tc>
              </a:tr>
              <a:tr h="4838700">
                <a:tc>
                  <a:txBody>
                    <a:bodyPr anchor="t" rtlCol="false"/>
                    <a:lstStyle/>
                    <a:p>
                      <a:pPr algn="l" marL="496571" indent="-248285" lvl="1">
                        <a:lnSpc>
                          <a:spcPts val="3220"/>
                        </a:lnSpc>
                        <a:buFont typeface="Arial"/>
                        <a:buChar char="•"/>
                        <a:defRPr/>
                      </a:pPr>
                      <a:r>
                        <a:rPr lang="en-US" sz="2300">
                          <a:solidFill>
                            <a:srgbClr val="FEFEFE"/>
                          </a:solidFill>
                          <a:latin typeface="Clear Sans"/>
                        </a:rPr>
                        <a:t>Issue: In conversations with LLM, sometimes the user's question does not express complete semantics and requires previous conversations to understand the complete meaning of the question. If the user's question is used for content retrieval directly, valid content cannot be retrieved. </a:t>
                      </a:r>
                      <a:endParaRPr lang="en-US" sz="1100"/>
                    </a:p>
                    <a:p>
                      <a:pPr marL="496571" indent="-248285" lvl="1">
                        <a:lnSpc>
                          <a:spcPts val="3220"/>
                        </a:lnSpc>
                        <a:buFont typeface="Arial"/>
                        <a:buChar char="•"/>
                      </a:pPr>
                      <a:r>
                        <a:rPr lang="en-US" sz="2300">
                          <a:solidFill>
                            <a:srgbClr val="FEFEFE"/>
                          </a:solidFill>
                          <a:latin typeface="Clear Sans"/>
                        </a:rPr>
                        <a:t>Optimization: Before content retrieval, the user's complete semantics are obtained by allowing chatgpt to answer using the previous conversation excerpts and the user's current question. The answer from chatgpt is transformed into a request with complete semantics by adding "Please provide an answer."</a:t>
                      </a:r>
                    </a:p>
                    <a:p>
                      <a:pPr marL="496571" indent="-248285" lvl="1">
                        <a:lnSpc>
                          <a:spcPts val="3220"/>
                        </a:lnSpc>
                        <a:buFont typeface="Arial"/>
                        <a:buChar char="•"/>
                      </a:pPr>
                      <a:r>
                        <a:rPr lang="en-US" sz="2300" u="sng">
                          <a:solidFill>
                            <a:srgbClr val="FEFEFE"/>
                          </a:solidFill>
                          <a:latin typeface="Clear Sans Bold"/>
                        </a:rPr>
                        <a:t>Prompt</a:t>
                      </a:r>
                      <a:r>
                        <a:rPr lang="en-US" sz="2300">
                          <a:solidFill>
                            <a:srgbClr val="FEFEFE"/>
                          </a:solidFill>
                          <a:latin typeface="Clear Sans"/>
                        </a:rPr>
                        <a:t>: &lt;instruction&gt;Interpret the user's prompt in the 'prompt' section below referring to the previous conversation excerpts I provided. Don't answer the user's prompt! Directly and concisely state the interpretation of the user's prompt.&lt;/instruction&gt; &lt;prompt&gt;{{ question }}&lt;/prompt&gt;</a:t>
                      </a:r>
                    </a:p>
                    <a:p>
                      <a:pPr>
                        <a:lnSpc>
                          <a:spcPts val="3220"/>
                        </a:lnSpc>
                      </a:pPr>
                    </a:p>
                    <a:p>
                      <a:pPr>
                        <a:lnSpc>
                          <a:spcPts val="3220"/>
                        </a:lnSpc>
                      </a:pPr>
                    </a:p>
                  </a:txBody>
                  <a:tcPr marL="190500" marR="190500" marT="190500" marB="190500" anchor="ctr">
                    <a:lnL cmpd="sng" algn="ctr" cap="flat" w="0">
                      <a:solidFill>
                        <a:srgbClr val="94DDDE"/>
                      </a:solidFill>
                      <a:prstDash val="solid"/>
                      <a:round/>
                      <a:headEnd type="none" w="med" len="med"/>
                      <a:tailEnd type="none" w="med" len="med"/>
                    </a:lnL>
                    <a:lnR cmpd="sng" algn="ctr" cap="flat" w="0">
                      <a:solidFill>
                        <a:srgbClr val="94DDDE"/>
                      </a:solidFill>
                      <a:prstDash val="solid"/>
                      <a:round/>
                      <a:headEnd type="none" w="med" len="med"/>
                      <a:tailEnd type="none" w="med" len="med"/>
                    </a:lnR>
                    <a:lnT cmpd="sng" algn="ctr" cap="flat" w="0">
                      <a:solidFill>
                        <a:srgbClr val="94DDDE"/>
                      </a:solidFill>
                      <a:prstDash val="solid"/>
                      <a:round/>
                      <a:headEnd type="none" w="med" len="med"/>
                      <a:tailEnd type="none" w="med" len="med"/>
                    </a:lnT>
                    <a:lnB cmpd="sng" algn="ctr" cap="flat" w="0">
                      <a:solidFill>
                        <a:srgbClr val="94DDDE"/>
                      </a:solidFill>
                      <a:prstDash val="solid"/>
                      <a:round/>
                      <a:headEnd type="none" w="med" len="med"/>
                      <a:tailEnd type="none" w="med" len="med"/>
                    </a:lnB>
                  </a:tcPr>
                </a:tc>
              </a:tr>
            </a:tbl>
          </a:graphicData>
        </a:graphic>
      </p:graphicFrame>
      <p:grpSp>
        <p:nvGrpSpPr>
          <p:cNvPr name="Group 7" id="7"/>
          <p:cNvGrpSpPr/>
          <p:nvPr/>
        </p:nvGrpSpPr>
        <p:grpSpPr>
          <a:xfrm rot="0">
            <a:off x="0" y="880893"/>
            <a:ext cx="16483576" cy="3113512"/>
            <a:chOff x="0" y="0"/>
            <a:chExt cx="3765083" cy="711170"/>
          </a:xfrm>
        </p:grpSpPr>
        <p:sp>
          <p:nvSpPr>
            <p:cNvPr name="Freeform 8" id="8"/>
            <p:cNvSpPr/>
            <p:nvPr/>
          </p:nvSpPr>
          <p:spPr>
            <a:xfrm flipH="false" flipV="false" rot="0">
              <a:off x="0" y="0"/>
              <a:ext cx="3765083" cy="711170"/>
            </a:xfrm>
            <a:custGeom>
              <a:avLst/>
              <a:gdLst/>
              <a:ahLst/>
              <a:cxnLst/>
              <a:rect r="r" b="b" t="t" l="l"/>
              <a:pathLst>
                <a:path h="711170" w="3765083">
                  <a:moveTo>
                    <a:pt x="3765083" y="355585"/>
                  </a:moveTo>
                  <a:lnTo>
                    <a:pt x="3358683" y="0"/>
                  </a:lnTo>
                  <a:lnTo>
                    <a:pt x="3358683" y="203200"/>
                  </a:lnTo>
                  <a:lnTo>
                    <a:pt x="0" y="203200"/>
                  </a:lnTo>
                  <a:lnTo>
                    <a:pt x="0" y="507970"/>
                  </a:lnTo>
                  <a:lnTo>
                    <a:pt x="3358683" y="507970"/>
                  </a:lnTo>
                  <a:lnTo>
                    <a:pt x="3358683" y="711170"/>
                  </a:lnTo>
                  <a:lnTo>
                    <a:pt x="3765083" y="355585"/>
                  </a:lnTo>
                  <a:close/>
                </a:path>
              </a:pathLst>
            </a:custGeom>
            <a:solidFill>
              <a:srgbClr val="F0ABC1"/>
            </a:solidFill>
          </p:spPr>
        </p:sp>
        <p:sp>
          <p:nvSpPr>
            <p:cNvPr name="TextBox 9" id="9"/>
            <p:cNvSpPr txBox="true"/>
            <p:nvPr/>
          </p:nvSpPr>
          <p:spPr>
            <a:xfrm>
              <a:off x="0" y="127000"/>
              <a:ext cx="3663483" cy="380970"/>
            </a:xfrm>
            <a:prstGeom prst="rect">
              <a:avLst/>
            </a:prstGeom>
          </p:spPr>
          <p:txBody>
            <a:bodyPr anchor="ctr" rtlCol="false" tIns="50800" lIns="50800" bIns="50800" rIns="50800"/>
            <a:lstStyle/>
            <a:p>
              <a:pPr algn="l" marL="0" indent="0" lvl="0">
                <a:lnSpc>
                  <a:spcPts val="5879"/>
                </a:lnSpc>
                <a:spcBef>
                  <a:spcPct val="0"/>
                </a:spcBef>
              </a:pPr>
            </a:p>
          </p:txBody>
        </p:sp>
      </p:grpSp>
      <p:sp>
        <p:nvSpPr>
          <p:cNvPr name="TextBox 10" id="10"/>
          <p:cNvSpPr txBox="true"/>
          <p:nvPr/>
        </p:nvSpPr>
        <p:spPr>
          <a:xfrm rot="0">
            <a:off x="193245" y="2025627"/>
            <a:ext cx="14853805" cy="738320"/>
          </a:xfrm>
          <a:prstGeom prst="rect">
            <a:avLst/>
          </a:prstGeom>
        </p:spPr>
        <p:txBody>
          <a:bodyPr anchor="t" rtlCol="false" tIns="0" lIns="0" bIns="0" rIns="0">
            <a:spAutoFit/>
          </a:bodyPr>
          <a:lstStyle/>
          <a:p>
            <a:pPr algn="l">
              <a:lnSpc>
                <a:spcPts val="6030"/>
              </a:lnSpc>
              <a:spcBef>
                <a:spcPct val="0"/>
              </a:spcBef>
            </a:pPr>
            <a:r>
              <a:rPr lang="en-US" sz="4307">
                <a:solidFill>
                  <a:srgbClr val="2B4B82"/>
                </a:solidFill>
                <a:latin typeface="Clear Sans Bold"/>
                <a:ea typeface="Clear Sans Bold"/>
              </a:rPr>
              <a:t>Algorithm Design：LLM + Approximate Vector Matching</a:t>
            </a:r>
          </a:p>
        </p:txBody>
      </p:sp>
      <p:sp>
        <p:nvSpPr>
          <p:cNvPr name="Freeform 11" id="11"/>
          <p:cNvSpPr/>
          <p:nvPr/>
        </p:nvSpPr>
        <p:spPr>
          <a:xfrm flipH="false" flipV="false" rot="0">
            <a:off x="13346424" y="774190"/>
            <a:ext cx="4704069" cy="4738531"/>
          </a:xfrm>
          <a:custGeom>
            <a:avLst/>
            <a:gdLst/>
            <a:ahLst/>
            <a:cxnLst/>
            <a:rect r="r" b="b" t="t" l="l"/>
            <a:pathLst>
              <a:path h="4738531" w="4704069">
                <a:moveTo>
                  <a:pt x="0" y="0"/>
                </a:moveTo>
                <a:lnTo>
                  <a:pt x="4704069" y="0"/>
                </a:lnTo>
                <a:lnTo>
                  <a:pt x="4704069" y="4738532"/>
                </a:lnTo>
                <a:lnTo>
                  <a:pt x="0" y="47385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TextBox 2" id="2"/>
          <p:cNvSpPr txBox="true"/>
          <p:nvPr/>
        </p:nvSpPr>
        <p:spPr>
          <a:xfrm rot="0">
            <a:off x="7256505" y="3172210"/>
            <a:ext cx="9319119" cy="1017269"/>
          </a:xfrm>
          <a:prstGeom prst="rect">
            <a:avLst/>
          </a:prstGeom>
        </p:spPr>
        <p:txBody>
          <a:bodyPr anchor="t" rtlCol="false" tIns="0" lIns="0" bIns="0" rIns="0">
            <a:spAutoFit/>
          </a:bodyPr>
          <a:lstStyle/>
          <a:p>
            <a:pPr>
              <a:lnSpc>
                <a:spcPts val="7769"/>
              </a:lnSpc>
            </a:pPr>
            <a:r>
              <a:rPr lang="en-US" sz="7399">
                <a:solidFill>
                  <a:srgbClr val="94DDDE"/>
                </a:solidFill>
                <a:latin typeface="Clear Sans Bold"/>
              </a:rPr>
              <a:t>Project Introduction</a:t>
            </a:r>
          </a:p>
        </p:txBody>
      </p:sp>
      <p:sp>
        <p:nvSpPr>
          <p:cNvPr name="Freeform 3" id="3"/>
          <p:cNvSpPr/>
          <p:nvPr/>
        </p:nvSpPr>
        <p:spPr>
          <a:xfrm flipH="false" flipV="false" rot="0">
            <a:off x="4610774" y="1441513"/>
            <a:ext cx="2645731" cy="1625922"/>
          </a:xfrm>
          <a:custGeom>
            <a:avLst/>
            <a:gdLst/>
            <a:ahLst/>
            <a:cxnLst/>
            <a:rect r="r" b="b" t="t" l="l"/>
            <a:pathLst>
              <a:path h="1625922" w="2645731">
                <a:moveTo>
                  <a:pt x="0" y="0"/>
                </a:moveTo>
                <a:lnTo>
                  <a:pt x="2645731" y="0"/>
                </a:lnTo>
                <a:lnTo>
                  <a:pt x="2645731" y="1625922"/>
                </a:lnTo>
                <a:lnTo>
                  <a:pt x="0" y="16259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879313" y="5316566"/>
            <a:ext cx="5758626" cy="4114800"/>
          </a:xfrm>
          <a:custGeom>
            <a:avLst/>
            <a:gdLst/>
            <a:ahLst/>
            <a:cxnLst/>
            <a:rect r="r" b="b" t="t" l="l"/>
            <a:pathLst>
              <a:path h="4114800" w="5758626">
                <a:moveTo>
                  <a:pt x="0" y="0"/>
                </a:moveTo>
                <a:lnTo>
                  <a:pt x="5758626" y="0"/>
                </a:lnTo>
                <a:lnTo>
                  <a:pt x="575862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6340312" y="-1788377"/>
            <a:ext cx="1491622" cy="3229890"/>
          </a:xfrm>
          <a:custGeom>
            <a:avLst/>
            <a:gdLst/>
            <a:ahLst/>
            <a:cxnLst/>
            <a:rect r="r" b="b" t="t" l="l"/>
            <a:pathLst>
              <a:path h="3229890" w="1491622">
                <a:moveTo>
                  <a:pt x="0" y="0"/>
                </a:moveTo>
                <a:lnTo>
                  <a:pt x="1491622" y="0"/>
                </a:lnTo>
                <a:lnTo>
                  <a:pt x="1491622" y="3229890"/>
                </a:lnTo>
                <a:lnTo>
                  <a:pt x="0" y="32298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8242167" y="-1536821"/>
            <a:ext cx="3748344" cy="3073642"/>
          </a:xfrm>
          <a:custGeom>
            <a:avLst/>
            <a:gdLst/>
            <a:ahLst/>
            <a:cxnLst/>
            <a:rect r="r" b="b" t="t" l="l"/>
            <a:pathLst>
              <a:path h="3073642" w="3748344">
                <a:moveTo>
                  <a:pt x="0" y="0"/>
                </a:moveTo>
                <a:lnTo>
                  <a:pt x="3748345" y="0"/>
                </a:lnTo>
                <a:lnTo>
                  <a:pt x="3748345" y="3073642"/>
                </a:lnTo>
                <a:lnTo>
                  <a:pt x="0" y="307364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566643" y="-2441088"/>
            <a:ext cx="4317873" cy="5892879"/>
          </a:xfrm>
          <a:custGeom>
            <a:avLst/>
            <a:gdLst/>
            <a:ahLst/>
            <a:cxnLst/>
            <a:rect r="r" b="b" t="t" l="l"/>
            <a:pathLst>
              <a:path h="5892879" w="4317873">
                <a:moveTo>
                  <a:pt x="0" y="0"/>
                </a:moveTo>
                <a:lnTo>
                  <a:pt x="4317873" y="0"/>
                </a:lnTo>
                <a:lnTo>
                  <a:pt x="4317873" y="5892879"/>
                </a:lnTo>
                <a:lnTo>
                  <a:pt x="0" y="589287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true" flipV="false" rot="0">
            <a:off x="1742874" y="3067435"/>
            <a:ext cx="4597438" cy="2842053"/>
          </a:xfrm>
          <a:custGeom>
            <a:avLst/>
            <a:gdLst/>
            <a:ahLst/>
            <a:cxnLst/>
            <a:rect r="r" b="b" t="t" l="l"/>
            <a:pathLst>
              <a:path h="2842053" w="4597438">
                <a:moveTo>
                  <a:pt x="4597438" y="0"/>
                </a:moveTo>
                <a:lnTo>
                  <a:pt x="0" y="0"/>
                </a:lnTo>
                <a:lnTo>
                  <a:pt x="0" y="2842053"/>
                </a:lnTo>
                <a:lnTo>
                  <a:pt x="4597438" y="2842053"/>
                </a:lnTo>
                <a:lnTo>
                  <a:pt x="4597438"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9" id="9"/>
          <p:cNvSpPr txBox="true"/>
          <p:nvPr/>
        </p:nvSpPr>
        <p:spPr>
          <a:xfrm rot="0">
            <a:off x="6495806" y="4916713"/>
            <a:ext cx="9319119" cy="2615567"/>
          </a:xfrm>
          <a:prstGeom prst="rect">
            <a:avLst/>
          </a:prstGeom>
        </p:spPr>
        <p:txBody>
          <a:bodyPr anchor="t" rtlCol="false" tIns="0" lIns="0" bIns="0" rIns="0">
            <a:spAutoFit/>
          </a:bodyPr>
          <a:lstStyle/>
          <a:p>
            <a:pPr marL="604539" indent="-302269" lvl="1">
              <a:lnSpc>
                <a:spcPts val="2940"/>
              </a:lnSpc>
              <a:buFont typeface="Arial"/>
              <a:buChar char="•"/>
            </a:pPr>
            <a:r>
              <a:rPr lang="en-US" sz="2800">
                <a:solidFill>
                  <a:srgbClr val="FFFFFF"/>
                </a:solidFill>
                <a:latin typeface="Clear Sans Bold"/>
              </a:rPr>
              <a:t>Nowadays, students' demand for knowledge acquisition is increasing, and educators need better tools to meet their needs.</a:t>
            </a:r>
          </a:p>
          <a:p>
            <a:pPr>
              <a:lnSpc>
                <a:spcPts val="2940"/>
              </a:lnSpc>
            </a:pPr>
          </a:p>
          <a:p>
            <a:pPr marL="604539" indent="-302269" lvl="1">
              <a:lnSpc>
                <a:spcPts val="2940"/>
              </a:lnSpc>
              <a:buFont typeface="Arial"/>
              <a:buChar char="•"/>
            </a:pPr>
            <a:r>
              <a:rPr lang="en-US" sz="2800">
                <a:solidFill>
                  <a:srgbClr val="FFFFFF"/>
                </a:solidFill>
                <a:latin typeface="Clear Sans Bold"/>
              </a:rPr>
              <a:t>Traditional teaching methods often fail to meet the requirements of personalized learning, and our AI question-answering system will fill this gap.</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grpSp>
        <p:nvGrpSpPr>
          <p:cNvPr name="Group 2" id="2"/>
          <p:cNvGrpSpPr/>
          <p:nvPr/>
        </p:nvGrpSpPr>
        <p:grpSpPr>
          <a:xfrm rot="0">
            <a:off x="0" y="1359927"/>
            <a:ext cx="18288000" cy="182880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B4B82"/>
            </a:solidFill>
          </p:spPr>
        </p:sp>
        <p:sp>
          <p:nvSpPr>
            <p:cNvPr name="TextBox 4" id="4"/>
            <p:cNvSpPr txBox="true"/>
            <p:nvPr/>
          </p:nvSpPr>
          <p:spPr>
            <a:xfrm>
              <a:off x="0" y="-76200"/>
              <a:ext cx="812800" cy="889000"/>
            </a:xfrm>
            <a:prstGeom prst="rect">
              <a:avLst/>
            </a:prstGeom>
          </p:spPr>
          <p:txBody>
            <a:bodyPr anchor="ctr" rtlCol="false" tIns="50800" lIns="50800" bIns="50800" rIns="50800"/>
            <a:lstStyle/>
            <a:p>
              <a:pPr algn="l" marL="0" indent="0" lvl="0">
                <a:lnSpc>
                  <a:spcPts val="5879"/>
                </a:lnSpc>
                <a:spcBef>
                  <a:spcPct val="0"/>
                </a:spcBef>
              </a:pPr>
            </a:p>
          </p:txBody>
        </p:sp>
      </p:grpSp>
      <p:sp>
        <p:nvSpPr>
          <p:cNvPr name="TextBox 5" id="5"/>
          <p:cNvSpPr txBox="true"/>
          <p:nvPr/>
        </p:nvSpPr>
        <p:spPr>
          <a:xfrm rot="0">
            <a:off x="411642" y="358432"/>
            <a:ext cx="12060537" cy="1546094"/>
          </a:xfrm>
          <a:prstGeom prst="rect">
            <a:avLst/>
          </a:prstGeom>
        </p:spPr>
        <p:txBody>
          <a:bodyPr anchor="t" rtlCol="false" tIns="0" lIns="0" bIns="0" rIns="0">
            <a:spAutoFit/>
          </a:bodyPr>
          <a:lstStyle/>
          <a:p>
            <a:pPr>
              <a:lnSpc>
                <a:spcPts val="5061"/>
              </a:lnSpc>
            </a:pPr>
            <a:r>
              <a:rPr lang="en-US" sz="4820">
                <a:solidFill>
                  <a:srgbClr val="2B4B82"/>
                </a:solidFill>
                <a:latin typeface="Clear Sans Bold"/>
              </a:rPr>
              <a:t>SYSTEM DESIGN</a:t>
            </a:r>
            <a:r>
              <a:rPr lang="en-US" sz="4820">
                <a:solidFill>
                  <a:srgbClr val="2B4B82"/>
                </a:solidFill>
                <a:latin typeface="Clear Sans Bold"/>
              </a:rPr>
              <a:t> &amp; IMPLEMENTATION</a:t>
            </a:r>
          </a:p>
          <a:p>
            <a:pPr algn="l" marL="0" indent="0" lvl="0">
              <a:lnSpc>
                <a:spcPts val="6891"/>
              </a:lnSpc>
            </a:pPr>
          </a:p>
        </p:txBody>
      </p:sp>
      <p:graphicFrame>
        <p:nvGraphicFramePr>
          <p:cNvPr name="Table 6" id="6"/>
          <p:cNvGraphicFramePr>
            <a:graphicFrameLocks noGrp="true"/>
          </p:cNvGraphicFramePr>
          <p:nvPr/>
        </p:nvGraphicFramePr>
        <p:xfrm>
          <a:off x="1028700" y="3994405"/>
          <a:ext cx="15780545" cy="8185984"/>
        </p:xfrm>
        <a:graphic>
          <a:graphicData uri="http://schemas.openxmlformats.org/drawingml/2006/table">
            <a:tbl>
              <a:tblPr/>
              <a:tblGrid>
                <a:gridCol w="15780545"/>
              </a:tblGrid>
              <a:tr h="1312257">
                <a:tc>
                  <a:txBody>
                    <a:bodyPr anchor="t" rtlCol="false"/>
                    <a:lstStyle/>
                    <a:p>
                      <a:pPr algn="l">
                        <a:lnSpc>
                          <a:spcPts val="4619"/>
                        </a:lnSpc>
                        <a:defRPr/>
                      </a:pPr>
                      <a:r>
                        <a:rPr lang="en-US" sz="3299">
                          <a:solidFill>
                            <a:srgbClr val="FEFEFE"/>
                          </a:solidFill>
                          <a:latin typeface="Clear Sans Bold"/>
                        </a:rPr>
                        <a:t>Algorithm Optimization: Previous content</a:t>
                      </a:r>
                      <a:endParaRPr lang="en-US" sz="1100"/>
                    </a:p>
                  </a:txBody>
                  <a:tcPr marL="190500" marR="190500" marT="190500" marB="190500" anchor="ctr">
                    <a:lnL cmpd="sng" algn="ctr" cap="flat" w="0">
                      <a:solidFill>
                        <a:srgbClr val="94DDDE"/>
                      </a:solidFill>
                      <a:prstDash val="solid"/>
                      <a:round/>
                      <a:headEnd type="none" w="med" len="med"/>
                      <a:tailEnd type="none" w="med" len="med"/>
                    </a:lnL>
                    <a:lnR cmpd="sng" algn="ctr" cap="flat" w="0">
                      <a:solidFill>
                        <a:srgbClr val="94DDDE"/>
                      </a:solidFill>
                      <a:prstDash val="solid"/>
                      <a:round/>
                      <a:headEnd type="none" w="med" len="med"/>
                      <a:tailEnd type="none" w="med" len="med"/>
                    </a:lnR>
                    <a:lnT cmpd="sng" algn="ctr" cap="flat" w="0">
                      <a:solidFill>
                        <a:srgbClr val="94DDDE"/>
                      </a:solidFill>
                      <a:prstDash val="solid"/>
                      <a:round/>
                      <a:headEnd type="none" w="med" len="med"/>
                      <a:tailEnd type="none" w="med" len="med"/>
                    </a:lnT>
                    <a:lnB cmpd="sng" algn="ctr" cap="flat" w="0">
                      <a:solidFill>
                        <a:srgbClr val="94DDDE"/>
                      </a:solidFill>
                      <a:prstDash val="solid"/>
                      <a:round/>
                      <a:headEnd type="none" w="med" len="med"/>
                      <a:tailEnd type="none" w="med" len="med"/>
                    </a:lnB>
                  </a:tcPr>
                </a:tc>
              </a:tr>
              <a:tr h="5238750">
                <a:tc>
                  <a:txBody>
                    <a:bodyPr anchor="t" rtlCol="false"/>
                    <a:lstStyle/>
                    <a:p>
                      <a:pPr algn="l" marL="496571" indent="-248285" lvl="1">
                        <a:lnSpc>
                          <a:spcPts val="3220"/>
                        </a:lnSpc>
                        <a:buFont typeface="Arial"/>
                        <a:buChar char="•"/>
                        <a:defRPr/>
                      </a:pPr>
                      <a:r>
                        <a:rPr lang="en-US" sz="2300">
                          <a:solidFill>
                            <a:srgbClr val="FEFEFE"/>
                          </a:solidFill>
                          <a:latin typeface="Clear Sans"/>
                        </a:rPr>
                        <a:t>Issue: LLM does not remember previous content in a conversation. </a:t>
                      </a:r>
                      <a:endParaRPr lang="en-US" sz="1100"/>
                    </a:p>
                    <a:p>
                      <a:pPr marL="496571" indent="-248285" lvl="1">
                        <a:lnSpc>
                          <a:spcPts val="3220"/>
                        </a:lnSpc>
                        <a:buFont typeface="Arial"/>
                        <a:buChar char="•"/>
                      </a:pPr>
                      <a:r>
                        <a:rPr lang="en-US" sz="2300">
                          <a:solidFill>
                            <a:srgbClr val="FEFEFE"/>
                          </a:solidFill>
                          <a:latin typeface="Clear Sans"/>
                        </a:rPr>
                        <a:t>Opti</a:t>
                      </a:r>
                      <a:r>
                        <a:rPr lang="en-US" sz="2300">
                          <a:solidFill>
                            <a:srgbClr val="FEFEFE"/>
                          </a:solidFill>
                          <a:latin typeface="Clear Sans"/>
                        </a:rPr>
                        <a:t>mization: This issue is resolved by incorporating the user's question into a predefined prompt. The predefined prompt provides instructions to chatgpt to answer the user's current question with reference to the previous conversation.</a:t>
                      </a:r>
                    </a:p>
                    <a:p>
                      <a:pPr marL="496571" indent="-248285" lvl="1">
                        <a:lnSpc>
                          <a:spcPts val="3220"/>
                        </a:lnSpc>
                        <a:buFont typeface="Arial"/>
                        <a:buChar char="•"/>
                      </a:pPr>
                      <a:r>
                        <a:rPr lang="en-US" sz="2300" u="sng">
                          <a:solidFill>
                            <a:srgbClr val="FEFEFE"/>
                          </a:solidFill>
                          <a:latin typeface="Clear Sans"/>
                        </a:rPr>
                        <a:t>Prompt</a:t>
                      </a:r>
                      <a:r>
                        <a:rPr lang="en-US" sz="2300">
                          <a:solidFill>
                            <a:srgbClr val="FEFEFE"/>
                          </a:solidFill>
                          <a:latin typeface="Clear Sans"/>
                        </a:rPr>
                        <a:t><![CDATA[: <instruction>Provide a response to the user's prompt in the 'prompt' section below, utilizing the details in the 'info' section below and any relevant context from previous conversation excerpts. Ensure your answer is succinct and maintains a professional demeanor.- If the query is beyond the scope of available information, respond with: "Insufficient information to answer this query."- If the user's request is ambiguous or vague, request further details in a courteous manner.</instruction><info>{{ context }}</info><prompt>{{ question }}</prompt>]]></a:t>
                      </a:r>
                    </a:p>
                    <a:p>
                      <a:pPr>
                        <a:lnSpc>
                          <a:spcPts val="3220"/>
                        </a:lnSpc>
                      </a:pPr>
                    </a:p>
                    <a:p>
                      <a:pPr>
                        <a:lnSpc>
                          <a:spcPts val="3220"/>
                        </a:lnSpc>
                      </a:pPr>
                    </a:p>
                  </a:txBody>
                  <a:tcPr marL="190500" marR="190500" marT="190500" marB="190500" anchor="ctr">
                    <a:lnL cmpd="sng" algn="ctr" cap="flat" w="0">
                      <a:solidFill>
                        <a:srgbClr val="94DDDE"/>
                      </a:solidFill>
                      <a:prstDash val="solid"/>
                      <a:round/>
                      <a:headEnd type="none" w="med" len="med"/>
                      <a:tailEnd type="none" w="med" len="med"/>
                    </a:lnL>
                    <a:lnR cmpd="sng" algn="ctr" cap="flat" w="0">
                      <a:solidFill>
                        <a:srgbClr val="94DDDE"/>
                      </a:solidFill>
                      <a:prstDash val="solid"/>
                      <a:round/>
                      <a:headEnd type="none" w="med" len="med"/>
                      <a:tailEnd type="none" w="med" len="med"/>
                    </a:lnR>
                    <a:lnT cmpd="sng" algn="ctr" cap="flat" w="0">
                      <a:solidFill>
                        <a:srgbClr val="94DDDE"/>
                      </a:solidFill>
                      <a:prstDash val="solid"/>
                      <a:round/>
                      <a:headEnd type="none" w="med" len="med"/>
                      <a:tailEnd type="none" w="med" len="med"/>
                    </a:lnT>
                    <a:lnB cmpd="sng" algn="ctr" cap="flat" w="0">
                      <a:solidFill>
                        <a:srgbClr val="94DDDE"/>
                      </a:solidFill>
                      <a:prstDash val="solid"/>
                      <a:round/>
                      <a:headEnd type="none" w="med" len="med"/>
                      <a:tailEnd type="none" w="med" len="med"/>
                    </a:lnB>
                  </a:tcPr>
                </a:tc>
              </a:tr>
              <a:tr h="1634977">
                <a:tc>
                  <a:txBody>
                    <a:bodyPr anchor="t" rtlCol="false"/>
                    <a:lstStyle/>
                    <a:p>
                      <a:pPr algn="l" marL="496571" indent="-248285" lvl="1">
                        <a:lnSpc>
                          <a:spcPts val="3220"/>
                        </a:lnSpc>
                        <a:buFont typeface="Arial"/>
                        <a:buChar char="•"/>
                        <a:defRPr/>
                      </a:pPr>
                      <a:endParaRPr lang="en-US" sz="1100"/>
                    </a:p>
                  </a:txBody>
                  <a:tcPr marL="190500" marR="190500" marT="190500" marB="190500" anchor="ctr">
                    <a:lnL cmpd="sng" algn="ctr" cap="flat" w="0">
                      <a:solidFill>
                        <a:srgbClr val="94DDDE"/>
                      </a:solidFill>
                      <a:prstDash val="solid"/>
                      <a:round/>
                      <a:headEnd type="none" w="med" len="med"/>
                      <a:tailEnd type="none" w="med" len="med"/>
                    </a:lnL>
                    <a:lnR cmpd="sng" algn="ctr" cap="flat" w="0">
                      <a:solidFill>
                        <a:srgbClr val="94DDDE"/>
                      </a:solidFill>
                      <a:prstDash val="solid"/>
                      <a:round/>
                      <a:headEnd type="none" w="med" len="med"/>
                      <a:tailEnd type="none" w="med" len="med"/>
                    </a:lnR>
                    <a:lnT cmpd="sng" algn="ctr" cap="flat" w="0">
                      <a:solidFill>
                        <a:srgbClr val="94DDDE"/>
                      </a:solidFill>
                      <a:prstDash val="solid"/>
                      <a:round/>
                      <a:headEnd type="none" w="med" len="med"/>
                      <a:tailEnd type="none" w="med" len="med"/>
                    </a:lnT>
                    <a:lnB cmpd="sng" algn="ctr" cap="flat" w="0">
                      <a:solidFill>
                        <a:srgbClr val="94DDDE"/>
                      </a:solidFill>
                      <a:prstDash val="solid"/>
                      <a:round/>
                      <a:headEnd type="none" w="med" len="med"/>
                      <a:tailEnd type="none" w="med" len="med"/>
                    </a:lnB>
                  </a:tcPr>
                </a:tc>
              </a:tr>
            </a:tbl>
          </a:graphicData>
        </a:graphic>
      </p:graphicFrame>
      <p:grpSp>
        <p:nvGrpSpPr>
          <p:cNvPr name="Group 7" id="7"/>
          <p:cNvGrpSpPr/>
          <p:nvPr/>
        </p:nvGrpSpPr>
        <p:grpSpPr>
          <a:xfrm rot="0">
            <a:off x="0" y="880893"/>
            <a:ext cx="16483576" cy="3113512"/>
            <a:chOff x="0" y="0"/>
            <a:chExt cx="3765083" cy="711170"/>
          </a:xfrm>
        </p:grpSpPr>
        <p:sp>
          <p:nvSpPr>
            <p:cNvPr name="Freeform 8" id="8"/>
            <p:cNvSpPr/>
            <p:nvPr/>
          </p:nvSpPr>
          <p:spPr>
            <a:xfrm flipH="false" flipV="false" rot="0">
              <a:off x="0" y="0"/>
              <a:ext cx="3765083" cy="711170"/>
            </a:xfrm>
            <a:custGeom>
              <a:avLst/>
              <a:gdLst/>
              <a:ahLst/>
              <a:cxnLst/>
              <a:rect r="r" b="b" t="t" l="l"/>
              <a:pathLst>
                <a:path h="711170" w="3765083">
                  <a:moveTo>
                    <a:pt x="3765083" y="355585"/>
                  </a:moveTo>
                  <a:lnTo>
                    <a:pt x="3358683" y="0"/>
                  </a:lnTo>
                  <a:lnTo>
                    <a:pt x="3358683" y="203200"/>
                  </a:lnTo>
                  <a:lnTo>
                    <a:pt x="0" y="203200"/>
                  </a:lnTo>
                  <a:lnTo>
                    <a:pt x="0" y="507970"/>
                  </a:lnTo>
                  <a:lnTo>
                    <a:pt x="3358683" y="507970"/>
                  </a:lnTo>
                  <a:lnTo>
                    <a:pt x="3358683" y="711170"/>
                  </a:lnTo>
                  <a:lnTo>
                    <a:pt x="3765083" y="355585"/>
                  </a:lnTo>
                  <a:close/>
                </a:path>
              </a:pathLst>
            </a:custGeom>
            <a:solidFill>
              <a:srgbClr val="F0ABC1"/>
            </a:solidFill>
          </p:spPr>
        </p:sp>
        <p:sp>
          <p:nvSpPr>
            <p:cNvPr name="TextBox 9" id="9"/>
            <p:cNvSpPr txBox="true"/>
            <p:nvPr/>
          </p:nvSpPr>
          <p:spPr>
            <a:xfrm>
              <a:off x="0" y="127000"/>
              <a:ext cx="3663483" cy="380970"/>
            </a:xfrm>
            <a:prstGeom prst="rect">
              <a:avLst/>
            </a:prstGeom>
          </p:spPr>
          <p:txBody>
            <a:bodyPr anchor="ctr" rtlCol="false" tIns="50800" lIns="50800" bIns="50800" rIns="50800"/>
            <a:lstStyle/>
            <a:p>
              <a:pPr algn="l" marL="0" indent="0" lvl="0">
                <a:lnSpc>
                  <a:spcPts val="5879"/>
                </a:lnSpc>
                <a:spcBef>
                  <a:spcPct val="0"/>
                </a:spcBef>
              </a:pPr>
            </a:p>
          </p:txBody>
        </p:sp>
      </p:grpSp>
      <p:sp>
        <p:nvSpPr>
          <p:cNvPr name="TextBox 10" id="10"/>
          <p:cNvSpPr txBox="true"/>
          <p:nvPr/>
        </p:nvSpPr>
        <p:spPr>
          <a:xfrm rot="0">
            <a:off x="193245" y="2025627"/>
            <a:ext cx="14853805" cy="738320"/>
          </a:xfrm>
          <a:prstGeom prst="rect">
            <a:avLst/>
          </a:prstGeom>
        </p:spPr>
        <p:txBody>
          <a:bodyPr anchor="t" rtlCol="false" tIns="0" lIns="0" bIns="0" rIns="0">
            <a:spAutoFit/>
          </a:bodyPr>
          <a:lstStyle/>
          <a:p>
            <a:pPr algn="l">
              <a:lnSpc>
                <a:spcPts val="6030"/>
              </a:lnSpc>
              <a:spcBef>
                <a:spcPct val="0"/>
              </a:spcBef>
            </a:pPr>
            <a:r>
              <a:rPr lang="en-US" sz="4307">
                <a:solidFill>
                  <a:srgbClr val="2B4B82"/>
                </a:solidFill>
                <a:latin typeface="Clear Sans Bold"/>
                <a:ea typeface="Clear Sans Bold"/>
              </a:rPr>
              <a:t>Algorithm Design：LLM + Approximate Vector Matching</a:t>
            </a:r>
          </a:p>
        </p:txBody>
      </p:sp>
      <p:sp>
        <p:nvSpPr>
          <p:cNvPr name="Freeform 11" id="11"/>
          <p:cNvSpPr/>
          <p:nvPr/>
        </p:nvSpPr>
        <p:spPr>
          <a:xfrm flipH="false" flipV="false" rot="0">
            <a:off x="13346424" y="774190"/>
            <a:ext cx="4704069" cy="4738531"/>
          </a:xfrm>
          <a:custGeom>
            <a:avLst/>
            <a:gdLst/>
            <a:ahLst/>
            <a:cxnLst/>
            <a:rect r="r" b="b" t="t" l="l"/>
            <a:pathLst>
              <a:path h="4738531" w="4704069">
                <a:moveTo>
                  <a:pt x="0" y="0"/>
                </a:moveTo>
                <a:lnTo>
                  <a:pt x="4704069" y="0"/>
                </a:lnTo>
                <a:lnTo>
                  <a:pt x="4704069" y="4738532"/>
                </a:lnTo>
                <a:lnTo>
                  <a:pt x="0" y="47385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p:cSld>
    <p:bg>
      <p:bgPr>
        <a:solidFill>
          <a:srgbClr val="94DDDE"/>
        </a:solidFill>
      </p:bgPr>
    </p:bg>
    <p:spTree>
      <p:nvGrpSpPr>
        <p:cNvPr id="1" name=""/>
        <p:cNvGrpSpPr/>
        <p:nvPr/>
      </p:nvGrpSpPr>
      <p:grpSpPr>
        <a:xfrm>
          <a:off x="0" y="0"/>
          <a:ext cx="0" cy="0"/>
          <a:chOff x="0" y="0"/>
          <a:chExt cx="0" cy="0"/>
        </a:xfrm>
      </p:grpSpPr>
      <p:grpSp>
        <p:nvGrpSpPr>
          <p:cNvPr name="Group 2" id="2"/>
          <p:cNvGrpSpPr/>
          <p:nvPr/>
        </p:nvGrpSpPr>
        <p:grpSpPr>
          <a:xfrm rot="0">
            <a:off x="-553176" y="-45961"/>
            <a:ext cx="18841176" cy="1842988"/>
            <a:chOff x="0" y="0"/>
            <a:chExt cx="837386" cy="81911"/>
          </a:xfrm>
        </p:grpSpPr>
        <p:sp>
          <p:nvSpPr>
            <p:cNvPr name="Freeform 3" id="3"/>
            <p:cNvSpPr/>
            <p:nvPr/>
          </p:nvSpPr>
          <p:spPr>
            <a:xfrm flipH="false" flipV="false" rot="0">
              <a:off x="0" y="0"/>
              <a:ext cx="837386" cy="81911"/>
            </a:xfrm>
            <a:custGeom>
              <a:avLst/>
              <a:gdLst/>
              <a:ahLst/>
              <a:cxnLst/>
              <a:rect r="r" b="b" t="t" l="l"/>
              <a:pathLst>
                <a:path h="81911" w="837386">
                  <a:moveTo>
                    <a:pt x="0" y="0"/>
                  </a:moveTo>
                  <a:lnTo>
                    <a:pt x="837386" y="0"/>
                  </a:lnTo>
                  <a:lnTo>
                    <a:pt x="837386" y="81911"/>
                  </a:lnTo>
                  <a:lnTo>
                    <a:pt x="0" y="81911"/>
                  </a:lnTo>
                  <a:close/>
                </a:path>
              </a:pathLst>
            </a:custGeom>
            <a:solidFill>
              <a:srgbClr val="2B4B82"/>
            </a:solidFill>
          </p:spPr>
        </p:sp>
        <p:sp>
          <p:nvSpPr>
            <p:cNvPr name="TextBox 4" id="4"/>
            <p:cNvSpPr txBox="true"/>
            <p:nvPr/>
          </p:nvSpPr>
          <p:spPr>
            <a:xfrm>
              <a:off x="0" y="-76200"/>
              <a:ext cx="837386" cy="158111"/>
            </a:xfrm>
            <a:prstGeom prst="rect">
              <a:avLst/>
            </a:prstGeom>
          </p:spPr>
          <p:txBody>
            <a:bodyPr anchor="ctr" rtlCol="false" tIns="50800" lIns="50800" bIns="50800" rIns="50800"/>
            <a:lstStyle/>
            <a:p>
              <a:pPr algn="l" marL="0" indent="0" lvl="0">
                <a:lnSpc>
                  <a:spcPts val="5879"/>
                </a:lnSpc>
                <a:spcBef>
                  <a:spcPct val="0"/>
                </a:spcBef>
              </a:pPr>
            </a:p>
          </p:txBody>
        </p:sp>
      </p:grpSp>
      <p:sp>
        <p:nvSpPr>
          <p:cNvPr name="TextBox 5" id="5"/>
          <p:cNvSpPr txBox="true"/>
          <p:nvPr/>
        </p:nvSpPr>
        <p:spPr>
          <a:xfrm rot="0">
            <a:off x="193245" y="421772"/>
            <a:ext cx="12060537" cy="1546705"/>
          </a:xfrm>
          <a:prstGeom prst="rect">
            <a:avLst/>
          </a:prstGeom>
        </p:spPr>
        <p:txBody>
          <a:bodyPr anchor="t" rtlCol="false" tIns="0" lIns="0" bIns="0" rIns="0">
            <a:spAutoFit/>
          </a:bodyPr>
          <a:lstStyle/>
          <a:p>
            <a:pPr>
              <a:lnSpc>
                <a:spcPts val="5061"/>
              </a:lnSpc>
            </a:pPr>
            <a:r>
              <a:rPr lang="en-US" sz="4820">
                <a:solidFill>
                  <a:srgbClr val="FEFEFE"/>
                </a:solidFill>
                <a:latin typeface="Clear Sans Bold"/>
              </a:rPr>
              <a:t>SYSTEM DESIGN</a:t>
            </a:r>
            <a:r>
              <a:rPr lang="en-US" sz="4820">
                <a:solidFill>
                  <a:srgbClr val="FEFEFE"/>
                </a:solidFill>
                <a:latin typeface="Clear Sans Bold"/>
              </a:rPr>
              <a:t> &amp; IMPLEMENTATION</a:t>
            </a:r>
          </a:p>
          <a:p>
            <a:pPr algn="l" marL="0" indent="0" lvl="0">
              <a:lnSpc>
                <a:spcPts val="6891"/>
              </a:lnSpc>
            </a:pPr>
          </a:p>
        </p:txBody>
      </p:sp>
      <p:sp>
        <p:nvSpPr>
          <p:cNvPr name="AutoShape 6" id="6"/>
          <p:cNvSpPr/>
          <p:nvPr/>
        </p:nvSpPr>
        <p:spPr>
          <a:xfrm>
            <a:off x="5628233" y="5195172"/>
            <a:ext cx="6785614" cy="0"/>
          </a:xfrm>
          <a:prstGeom prst="line">
            <a:avLst/>
          </a:prstGeom>
          <a:ln cap="flat" w="28575">
            <a:solidFill>
              <a:srgbClr val="31356E"/>
            </a:solidFill>
            <a:prstDash val="solid"/>
            <a:headEnd type="none" len="sm" w="sm"/>
            <a:tailEnd type="none" len="sm" w="sm"/>
          </a:ln>
        </p:spPr>
      </p:sp>
      <p:grpSp>
        <p:nvGrpSpPr>
          <p:cNvPr name="Group 7" id="7"/>
          <p:cNvGrpSpPr/>
          <p:nvPr/>
        </p:nvGrpSpPr>
        <p:grpSpPr>
          <a:xfrm rot="0">
            <a:off x="4727521" y="4753160"/>
            <a:ext cx="900712" cy="884024"/>
            <a:chOff x="0" y="0"/>
            <a:chExt cx="825825" cy="810524"/>
          </a:xfrm>
        </p:grpSpPr>
        <p:sp>
          <p:nvSpPr>
            <p:cNvPr name="Freeform 8" id="8"/>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9" id="9"/>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sz="4400" spc="752" u="none">
                  <a:solidFill>
                    <a:srgbClr val="2B4B82"/>
                  </a:solidFill>
                  <a:latin typeface="Clear Sans Bold"/>
                </a:rPr>
                <a:t>1</a:t>
              </a:r>
            </a:p>
          </p:txBody>
        </p:sp>
      </p:grpSp>
      <p:grpSp>
        <p:nvGrpSpPr>
          <p:cNvPr name="Group 10" id="10"/>
          <p:cNvGrpSpPr/>
          <p:nvPr/>
        </p:nvGrpSpPr>
        <p:grpSpPr>
          <a:xfrm rot="0">
            <a:off x="12413847" y="4753160"/>
            <a:ext cx="900712" cy="884024"/>
            <a:chOff x="0" y="0"/>
            <a:chExt cx="825825" cy="810524"/>
          </a:xfrm>
        </p:grpSpPr>
        <p:sp>
          <p:nvSpPr>
            <p:cNvPr name="Freeform 11" id="11"/>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12" id="12"/>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sz="4400" spc="752">
                  <a:solidFill>
                    <a:srgbClr val="2B4B82"/>
                  </a:solidFill>
                  <a:latin typeface="Clear Sans Bold"/>
                </a:rPr>
                <a:t>2</a:t>
              </a:r>
            </a:p>
          </p:txBody>
        </p:sp>
      </p:grpSp>
      <p:sp>
        <p:nvSpPr>
          <p:cNvPr name="TextBox 13" id="13"/>
          <p:cNvSpPr txBox="true"/>
          <p:nvPr/>
        </p:nvSpPr>
        <p:spPr>
          <a:xfrm rot="0">
            <a:off x="11663369" y="5735618"/>
            <a:ext cx="2401669" cy="476497"/>
          </a:xfrm>
          <a:prstGeom prst="rect">
            <a:avLst/>
          </a:prstGeom>
        </p:spPr>
        <p:txBody>
          <a:bodyPr anchor="t" rtlCol="false" tIns="0" lIns="0" bIns="0" rIns="0">
            <a:spAutoFit/>
          </a:bodyPr>
          <a:lstStyle/>
          <a:p>
            <a:pPr algn="ctr" marL="0" indent="0" lvl="0">
              <a:lnSpc>
                <a:spcPts val="3919"/>
              </a:lnSpc>
            </a:pPr>
            <a:r>
              <a:rPr lang="en-US" sz="2799" spc="279" u="none">
                <a:solidFill>
                  <a:srgbClr val="2B4B82"/>
                </a:solidFill>
                <a:latin typeface="Clear Sans Bold"/>
              </a:rPr>
              <a:t>STEP </a:t>
            </a:r>
          </a:p>
        </p:txBody>
      </p:sp>
      <p:sp>
        <p:nvSpPr>
          <p:cNvPr name="TextBox 14" id="14"/>
          <p:cNvSpPr txBox="true"/>
          <p:nvPr/>
        </p:nvSpPr>
        <p:spPr>
          <a:xfrm rot="0">
            <a:off x="11124967" y="6316890"/>
            <a:ext cx="3684113" cy="409221"/>
          </a:xfrm>
          <a:prstGeom prst="rect">
            <a:avLst/>
          </a:prstGeom>
        </p:spPr>
        <p:txBody>
          <a:bodyPr anchor="t" rtlCol="false" tIns="0" lIns="0" bIns="0" rIns="0">
            <a:spAutoFit/>
          </a:bodyPr>
          <a:lstStyle/>
          <a:p>
            <a:pPr algn="ctr">
              <a:lnSpc>
                <a:spcPts val="3360"/>
              </a:lnSpc>
            </a:pPr>
            <a:r>
              <a:rPr lang="en-US" sz="2400">
                <a:solidFill>
                  <a:srgbClr val="2B4B82"/>
                </a:solidFill>
                <a:latin typeface="Clear Sans Medium"/>
              </a:rPr>
              <a:t>Clustering Problem</a:t>
            </a:r>
          </a:p>
        </p:txBody>
      </p:sp>
      <p:sp>
        <p:nvSpPr>
          <p:cNvPr name="TextBox 15" id="15"/>
          <p:cNvSpPr txBox="true"/>
          <p:nvPr/>
        </p:nvSpPr>
        <p:spPr>
          <a:xfrm rot="0">
            <a:off x="3948173" y="5735618"/>
            <a:ext cx="2459408" cy="481330"/>
          </a:xfrm>
          <a:prstGeom prst="rect">
            <a:avLst/>
          </a:prstGeom>
        </p:spPr>
        <p:txBody>
          <a:bodyPr anchor="t" rtlCol="false" tIns="0" lIns="0" bIns="0" rIns="0">
            <a:spAutoFit/>
          </a:bodyPr>
          <a:lstStyle/>
          <a:p>
            <a:pPr algn="ctr">
              <a:lnSpc>
                <a:spcPts val="3919"/>
              </a:lnSpc>
            </a:pPr>
            <a:r>
              <a:rPr lang="en-US" sz="2799" spc="279">
                <a:solidFill>
                  <a:srgbClr val="2B4B82"/>
                </a:solidFill>
                <a:latin typeface="Clear Sans Bold"/>
              </a:rPr>
              <a:t>STEP </a:t>
            </a:r>
          </a:p>
        </p:txBody>
      </p:sp>
      <p:sp>
        <p:nvSpPr>
          <p:cNvPr name="TextBox 16" id="16"/>
          <p:cNvSpPr txBox="true"/>
          <p:nvPr/>
        </p:nvSpPr>
        <p:spPr>
          <a:xfrm rot="0">
            <a:off x="3478920" y="6480683"/>
            <a:ext cx="3397914" cy="409221"/>
          </a:xfrm>
          <a:prstGeom prst="rect">
            <a:avLst/>
          </a:prstGeom>
        </p:spPr>
        <p:txBody>
          <a:bodyPr anchor="t" rtlCol="false" tIns="0" lIns="0" bIns="0" rIns="0">
            <a:spAutoFit/>
          </a:bodyPr>
          <a:lstStyle/>
          <a:p>
            <a:pPr algn="ctr">
              <a:lnSpc>
                <a:spcPts val="3360"/>
              </a:lnSpc>
            </a:pPr>
            <a:r>
              <a:rPr lang="en-US" sz="2400">
                <a:solidFill>
                  <a:srgbClr val="2B4B82"/>
                </a:solidFill>
                <a:latin typeface="Clear Sans Medium"/>
              </a:rPr>
              <a:t>Problem Collection</a:t>
            </a:r>
          </a:p>
        </p:txBody>
      </p:sp>
      <p:grpSp>
        <p:nvGrpSpPr>
          <p:cNvPr name="Group 17" id="17"/>
          <p:cNvGrpSpPr/>
          <p:nvPr/>
        </p:nvGrpSpPr>
        <p:grpSpPr>
          <a:xfrm rot="0">
            <a:off x="0" y="880893"/>
            <a:ext cx="8739947" cy="3113512"/>
            <a:chOff x="0" y="0"/>
            <a:chExt cx="1996328" cy="711170"/>
          </a:xfrm>
        </p:grpSpPr>
        <p:sp>
          <p:nvSpPr>
            <p:cNvPr name="Freeform 18" id="18"/>
            <p:cNvSpPr/>
            <p:nvPr/>
          </p:nvSpPr>
          <p:spPr>
            <a:xfrm flipH="false" flipV="false" rot="0">
              <a:off x="0" y="0"/>
              <a:ext cx="1996328" cy="711170"/>
            </a:xfrm>
            <a:custGeom>
              <a:avLst/>
              <a:gdLst/>
              <a:ahLst/>
              <a:cxnLst/>
              <a:rect r="r" b="b" t="t" l="l"/>
              <a:pathLst>
                <a:path h="711170" w="1996328">
                  <a:moveTo>
                    <a:pt x="1996328" y="355585"/>
                  </a:moveTo>
                  <a:lnTo>
                    <a:pt x="1589928" y="0"/>
                  </a:lnTo>
                  <a:lnTo>
                    <a:pt x="1589928" y="203200"/>
                  </a:lnTo>
                  <a:lnTo>
                    <a:pt x="0" y="203200"/>
                  </a:lnTo>
                  <a:lnTo>
                    <a:pt x="0" y="507970"/>
                  </a:lnTo>
                  <a:lnTo>
                    <a:pt x="1589928" y="507970"/>
                  </a:lnTo>
                  <a:lnTo>
                    <a:pt x="1589928" y="711170"/>
                  </a:lnTo>
                  <a:lnTo>
                    <a:pt x="1996328" y="355585"/>
                  </a:lnTo>
                  <a:close/>
                </a:path>
              </a:pathLst>
            </a:custGeom>
            <a:solidFill>
              <a:srgbClr val="F0ABC1"/>
            </a:solidFill>
          </p:spPr>
        </p:sp>
        <p:sp>
          <p:nvSpPr>
            <p:cNvPr name="TextBox 19" id="19"/>
            <p:cNvSpPr txBox="true"/>
            <p:nvPr/>
          </p:nvSpPr>
          <p:spPr>
            <a:xfrm>
              <a:off x="0" y="127000"/>
              <a:ext cx="1894728" cy="380970"/>
            </a:xfrm>
            <a:prstGeom prst="rect">
              <a:avLst/>
            </a:prstGeom>
          </p:spPr>
          <p:txBody>
            <a:bodyPr anchor="ctr" rtlCol="false" tIns="50800" lIns="50800" bIns="50800" rIns="50800"/>
            <a:lstStyle/>
            <a:p>
              <a:pPr algn="l" marL="0" indent="0" lvl="0">
                <a:lnSpc>
                  <a:spcPts val="5879"/>
                </a:lnSpc>
                <a:spcBef>
                  <a:spcPct val="0"/>
                </a:spcBef>
              </a:pPr>
            </a:p>
          </p:txBody>
        </p:sp>
      </p:grpSp>
      <p:sp>
        <p:nvSpPr>
          <p:cNvPr name="TextBox 20" id="20"/>
          <p:cNvSpPr txBox="true"/>
          <p:nvPr/>
        </p:nvSpPr>
        <p:spPr>
          <a:xfrm rot="0">
            <a:off x="193245" y="2025627"/>
            <a:ext cx="15064328" cy="738320"/>
          </a:xfrm>
          <a:prstGeom prst="rect">
            <a:avLst/>
          </a:prstGeom>
        </p:spPr>
        <p:txBody>
          <a:bodyPr anchor="t" rtlCol="false" tIns="0" lIns="0" bIns="0" rIns="0">
            <a:spAutoFit/>
          </a:bodyPr>
          <a:lstStyle/>
          <a:p>
            <a:pPr algn="l">
              <a:lnSpc>
                <a:spcPts val="6030"/>
              </a:lnSpc>
              <a:spcBef>
                <a:spcPct val="0"/>
              </a:spcBef>
            </a:pPr>
            <a:r>
              <a:rPr lang="en-US" sz="4307" strike="noStrike" u="none">
                <a:solidFill>
                  <a:srgbClr val="2B4B82"/>
                </a:solidFill>
                <a:latin typeface="Clear Sans Bold"/>
                <a:ea typeface="Clear Sans Bold"/>
              </a:rPr>
              <a:t>Algorithm Design：Clustering</a:t>
            </a:r>
          </a:p>
        </p:txBody>
      </p:sp>
    </p:spTree>
  </p:cSld>
  <p:clrMapOvr>
    <a:masterClrMapping/>
  </p:clrMapOvr>
</p:sld>
</file>

<file path=ppt/slides/slide22.xml><?xml version="1.0" encoding="utf-8"?>
<p:sld xmlns:p="http://schemas.openxmlformats.org/presentationml/2006/main" xmlns:a="http://schemas.openxmlformats.org/drawingml/2006/main">
  <p:cSld>
    <p:bg>
      <p:bgPr>
        <a:solidFill>
          <a:srgbClr val="94DDDE"/>
        </a:solidFill>
      </p:bgPr>
    </p:bg>
    <p:spTree>
      <p:nvGrpSpPr>
        <p:cNvPr id="1" name=""/>
        <p:cNvGrpSpPr/>
        <p:nvPr/>
      </p:nvGrpSpPr>
      <p:grpSpPr>
        <a:xfrm>
          <a:off x="0" y="0"/>
          <a:ext cx="0" cy="0"/>
          <a:chOff x="0" y="0"/>
          <a:chExt cx="0" cy="0"/>
        </a:xfrm>
      </p:grpSpPr>
      <p:grpSp>
        <p:nvGrpSpPr>
          <p:cNvPr name="Group 2" id="2"/>
          <p:cNvGrpSpPr/>
          <p:nvPr/>
        </p:nvGrpSpPr>
        <p:grpSpPr>
          <a:xfrm rot="-3618357">
            <a:off x="-4085428" y="-4107487"/>
            <a:ext cx="15262011" cy="8779352"/>
            <a:chOff x="0" y="0"/>
            <a:chExt cx="812800" cy="467557"/>
          </a:xfrm>
        </p:grpSpPr>
        <p:sp>
          <p:nvSpPr>
            <p:cNvPr name="Freeform 3" id="3"/>
            <p:cNvSpPr/>
            <p:nvPr/>
          </p:nvSpPr>
          <p:spPr>
            <a:xfrm flipH="false" flipV="false" rot="0">
              <a:off x="0" y="0"/>
              <a:ext cx="812800" cy="467557"/>
            </a:xfrm>
            <a:custGeom>
              <a:avLst/>
              <a:gdLst/>
              <a:ahLst/>
              <a:cxnLst/>
              <a:rect r="r" b="b" t="t" l="l"/>
              <a:pathLst>
                <a:path h="467557" w="812800">
                  <a:moveTo>
                    <a:pt x="406400" y="467557"/>
                  </a:moveTo>
                  <a:lnTo>
                    <a:pt x="812800" y="0"/>
                  </a:lnTo>
                  <a:lnTo>
                    <a:pt x="0" y="0"/>
                  </a:lnTo>
                  <a:lnTo>
                    <a:pt x="406400" y="467557"/>
                  </a:lnTo>
                  <a:close/>
                </a:path>
              </a:pathLst>
            </a:custGeom>
            <a:solidFill>
              <a:srgbClr val="F0ABC1"/>
            </a:solidFill>
          </p:spPr>
        </p:sp>
        <p:sp>
          <p:nvSpPr>
            <p:cNvPr name="TextBox 4" id="4"/>
            <p:cNvSpPr txBox="true"/>
            <p:nvPr/>
          </p:nvSpPr>
          <p:spPr>
            <a:xfrm>
              <a:off x="127000" y="-42803"/>
              <a:ext cx="558800" cy="293280"/>
            </a:xfrm>
            <a:prstGeom prst="rect">
              <a:avLst/>
            </a:prstGeom>
          </p:spPr>
          <p:txBody>
            <a:bodyPr anchor="ctr" rtlCol="false" tIns="50800" lIns="50800" bIns="50800" rIns="50800"/>
            <a:lstStyle/>
            <a:p>
              <a:pPr algn="l" marL="0" indent="0" lvl="0">
                <a:lnSpc>
                  <a:spcPts val="5879"/>
                </a:lnSpc>
                <a:spcBef>
                  <a:spcPct val="0"/>
                </a:spcBef>
              </a:pPr>
            </a:p>
          </p:txBody>
        </p:sp>
      </p:grpSp>
      <p:sp>
        <p:nvSpPr>
          <p:cNvPr name="TextBox 5" id="5"/>
          <p:cNvSpPr txBox="true"/>
          <p:nvPr/>
        </p:nvSpPr>
        <p:spPr>
          <a:xfrm rot="0">
            <a:off x="-4046533" y="629725"/>
            <a:ext cx="16135350" cy="2579370"/>
          </a:xfrm>
          <a:prstGeom prst="rect">
            <a:avLst/>
          </a:prstGeom>
        </p:spPr>
        <p:txBody>
          <a:bodyPr anchor="t" rtlCol="false" tIns="0" lIns="0" bIns="0" rIns="0">
            <a:spAutoFit/>
          </a:bodyPr>
          <a:lstStyle/>
          <a:p>
            <a:pPr algn="ctr">
              <a:lnSpc>
                <a:spcPts val="6719"/>
              </a:lnSpc>
            </a:pPr>
            <a:r>
              <a:rPr lang="en-US" sz="6399">
                <a:solidFill>
                  <a:srgbClr val="2B4B82"/>
                </a:solidFill>
                <a:latin typeface="Clear Sans Bold"/>
              </a:rPr>
              <a:t>Step 2</a:t>
            </a:r>
          </a:p>
          <a:p>
            <a:pPr algn="ctr">
              <a:lnSpc>
                <a:spcPts val="6719"/>
              </a:lnSpc>
            </a:pPr>
            <a:r>
              <a:rPr lang="en-US" sz="6399">
                <a:solidFill>
                  <a:srgbClr val="2B4B82"/>
                </a:solidFill>
                <a:latin typeface="Clear Sans Bold"/>
              </a:rPr>
              <a:t>Clustering Problem</a:t>
            </a:r>
          </a:p>
          <a:p>
            <a:pPr algn="ctr">
              <a:lnSpc>
                <a:spcPts val="6719"/>
              </a:lnSpc>
            </a:pPr>
          </a:p>
        </p:txBody>
      </p:sp>
      <p:sp>
        <p:nvSpPr>
          <p:cNvPr name="AutoShape 6" id="6"/>
          <p:cNvSpPr/>
          <p:nvPr/>
        </p:nvSpPr>
        <p:spPr>
          <a:xfrm>
            <a:off x="4446290" y="5093108"/>
            <a:ext cx="2494461" cy="0"/>
          </a:xfrm>
          <a:prstGeom prst="line">
            <a:avLst/>
          </a:prstGeom>
          <a:ln cap="flat" w="28575">
            <a:solidFill>
              <a:srgbClr val="31356E"/>
            </a:solidFill>
            <a:prstDash val="solid"/>
            <a:headEnd type="none" len="sm" w="sm"/>
            <a:tailEnd type="none" len="sm" w="sm"/>
          </a:ln>
        </p:spPr>
      </p:sp>
      <p:sp>
        <p:nvSpPr>
          <p:cNvPr name="AutoShape 7" id="7"/>
          <p:cNvSpPr/>
          <p:nvPr/>
        </p:nvSpPr>
        <p:spPr>
          <a:xfrm>
            <a:off x="7841463" y="5093108"/>
            <a:ext cx="2494461" cy="0"/>
          </a:xfrm>
          <a:prstGeom prst="line">
            <a:avLst/>
          </a:prstGeom>
          <a:ln cap="flat" w="28575">
            <a:solidFill>
              <a:srgbClr val="31356E"/>
            </a:solidFill>
            <a:prstDash val="solid"/>
            <a:headEnd type="none" len="sm" w="sm"/>
            <a:tailEnd type="none" len="sm" w="sm"/>
          </a:ln>
        </p:spPr>
      </p:sp>
      <p:sp>
        <p:nvSpPr>
          <p:cNvPr name="AutoShape 8" id="8"/>
          <p:cNvSpPr/>
          <p:nvPr/>
        </p:nvSpPr>
        <p:spPr>
          <a:xfrm>
            <a:off x="11236636" y="5093108"/>
            <a:ext cx="2494461" cy="0"/>
          </a:xfrm>
          <a:prstGeom prst="line">
            <a:avLst/>
          </a:prstGeom>
          <a:ln cap="flat" w="28575">
            <a:solidFill>
              <a:srgbClr val="31356E"/>
            </a:solidFill>
            <a:prstDash val="solid"/>
            <a:headEnd type="none" len="sm" w="sm"/>
            <a:tailEnd type="none" len="sm" w="sm"/>
          </a:ln>
        </p:spPr>
      </p:sp>
      <p:grpSp>
        <p:nvGrpSpPr>
          <p:cNvPr name="Group 9" id="9"/>
          <p:cNvGrpSpPr/>
          <p:nvPr/>
        </p:nvGrpSpPr>
        <p:grpSpPr>
          <a:xfrm rot="0">
            <a:off x="3545578" y="4651096"/>
            <a:ext cx="900712" cy="884024"/>
            <a:chOff x="0" y="0"/>
            <a:chExt cx="825825" cy="810524"/>
          </a:xfrm>
        </p:grpSpPr>
        <p:sp>
          <p:nvSpPr>
            <p:cNvPr name="Freeform 10" id="10"/>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11" id="11"/>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sz="4400" spc="752" u="none">
                  <a:solidFill>
                    <a:srgbClr val="2B4B82"/>
                  </a:solidFill>
                  <a:latin typeface="Clear Sans Bold"/>
                </a:rPr>
                <a:t>1</a:t>
              </a:r>
            </a:p>
          </p:txBody>
        </p:sp>
      </p:grpSp>
      <p:grpSp>
        <p:nvGrpSpPr>
          <p:cNvPr name="Group 12" id="12"/>
          <p:cNvGrpSpPr/>
          <p:nvPr/>
        </p:nvGrpSpPr>
        <p:grpSpPr>
          <a:xfrm rot="0">
            <a:off x="6940751" y="4651096"/>
            <a:ext cx="900712" cy="884024"/>
            <a:chOff x="0" y="0"/>
            <a:chExt cx="825825" cy="810524"/>
          </a:xfrm>
        </p:grpSpPr>
        <p:sp>
          <p:nvSpPr>
            <p:cNvPr name="Freeform 13" id="13"/>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14" id="14"/>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sz="4400" spc="752">
                  <a:solidFill>
                    <a:srgbClr val="2B4B82"/>
                  </a:solidFill>
                  <a:latin typeface="Clear Sans Bold"/>
                </a:rPr>
                <a:t>2</a:t>
              </a:r>
            </a:p>
          </p:txBody>
        </p:sp>
      </p:grpSp>
      <p:sp>
        <p:nvSpPr>
          <p:cNvPr name="TextBox 15" id="15"/>
          <p:cNvSpPr txBox="true"/>
          <p:nvPr/>
        </p:nvSpPr>
        <p:spPr>
          <a:xfrm rot="0">
            <a:off x="6190272" y="5633554"/>
            <a:ext cx="2401669" cy="476497"/>
          </a:xfrm>
          <a:prstGeom prst="rect">
            <a:avLst/>
          </a:prstGeom>
        </p:spPr>
        <p:txBody>
          <a:bodyPr anchor="t" rtlCol="false" tIns="0" lIns="0" bIns="0" rIns="0">
            <a:spAutoFit/>
          </a:bodyPr>
          <a:lstStyle/>
          <a:p>
            <a:pPr algn="ctr" marL="0" indent="0" lvl="0">
              <a:lnSpc>
                <a:spcPts val="3919"/>
              </a:lnSpc>
            </a:pPr>
            <a:r>
              <a:rPr lang="en-US" sz="2799" spc="279" u="none">
                <a:solidFill>
                  <a:srgbClr val="2B4B82"/>
                </a:solidFill>
                <a:latin typeface="Clear Sans Bold"/>
              </a:rPr>
              <a:t>STEP </a:t>
            </a:r>
          </a:p>
        </p:txBody>
      </p:sp>
      <p:sp>
        <p:nvSpPr>
          <p:cNvPr name="TextBox 16" id="16"/>
          <p:cNvSpPr txBox="true"/>
          <p:nvPr/>
        </p:nvSpPr>
        <p:spPr>
          <a:xfrm rot="0">
            <a:off x="6190272" y="6372750"/>
            <a:ext cx="2401669" cy="831777"/>
          </a:xfrm>
          <a:prstGeom prst="rect">
            <a:avLst/>
          </a:prstGeom>
        </p:spPr>
        <p:txBody>
          <a:bodyPr anchor="t" rtlCol="false" tIns="0" lIns="0" bIns="0" rIns="0">
            <a:spAutoFit/>
          </a:bodyPr>
          <a:lstStyle/>
          <a:p>
            <a:pPr algn="ctr">
              <a:lnSpc>
                <a:spcPts val="3360"/>
              </a:lnSpc>
            </a:pPr>
            <a:r>
              <a:rPr lang="en-US" sz="2400">
                <a:solidFill>
                  <a:srgbClr val="2B4B82"/>
                </a:solidFill>
                <a:latin typeface="Clear Sans Medium"/>
              </a:rPr>
              <a:t>Text Vectorization</a:t>
            </a:r>
          </a:p>
        </p:txBody>
      </p:sp>
      <p:sp>
        <p:nvSpPr>
          <p:cNvPr name="TextBox 17" id="17"/>
          <p:cNvSpPr txBox="true"/>
          <p:nvPr/>
        </p:nvSpPr>
        <p:spPr>
          <a:xfrm rot="0">
            <a:off x="2766230" y="5633554"/>
            <a:ext cx="2459408" cy="481330"/>
          </a:xfrm>
          <a:prstGeom prst="rect">
            <a:avLst/>
          </a:prstGeom>
        </p:spPr>
        <p:txBody>
          <a:bodyPr anchor="t" rtlCol="false" tIns="0" lIns="0" bIns="0" rIns="0">
            <a:spAutoFit/>
          </a:bodyPr>
          <a:lstStyle/>
          <a:p>
            <a:pPr algn="ctr">
              <a:lnSpc>
                <a:spcPts val="3919"/>
              </a:lnSpc>
            </a:pPr>
            <a:r>
              <a:rPr lang="en-US" sz="2799" spc="279">
                <a:solidFill>
                  <a:srgbClr val="2B4B82"/>
                </a:solidFill>
                <a:latin typeface="Clear Sans Bold"/>
              </a:rPr>
              <a:t>STEP </a:t>
            </a:r>
          </a:p>
        </p:txBody>
      </p:sp>
      <p:sp>
        <p:nvSpPr>
          <p:cNvPr name="TextBox 18" id="18"/>
          <p:cNvSpPr txBox="true"/>
          <p:nvPr/>
        </p:nvSpPr>
        <p:spPr>
          <a:xfrm rot="0">
            <a:off x="2766230" y="6368558"/>
            <a:ext cx="2459408" cy="831777"/>
          </a:xfrm>
          <a:prstGeom prst="rect">
            <a:avLst/>
          </a:prstGeom>
        </p:spPr>
        <p:txBody>
          <a:bodyPr anchor="t" rtlCol="false" tIns="0" lIns="0" bIns="0" rIns="0">
            <a:spAutoFit/>
          </a:bodyPr>
          <a:lstStyle/>
          <a:p>
            <a:pPr algn="ctr">
              <a:lnSpc>
                <a:spcPts val="3360"/>
              </a:lnSpc>
            </a:pPr>
            <a:r>
              <a:rPr lang="en-US" sz="2400">
                <a:solidFill>
                  <a:srgbClr val="2B4B82"/>
                </a:solidFill>
                <a:latin typeface="Clear Sans Medium"/>
              </a:rPr>
              <a:t>Data Preprocessing</a:t>
            </a:r>
          </a:p>
        </p:txBody>
      </p:sp>
      <p:sp>
        <p:nvSpPr>
          <p:cNvPr name="TextBox 19" id="19"/>
          <p:cNvSpPr txBox="true"/>
          <p:nvPr/>
        </p:nvSpPr>
        <p:spPr>
          <a:xfrm rot="0">
            <a:off x="9556576" y="5639422"/>
            <a:ext cx="2459408" cy="476497"/>
          </a:xfrm>
          <a:prstGeom prst="rect">
            <a:avLst/>
          </a:prstGeom>
        </p:spPr>
        <p:txBody>
          <a:bodyPr anchor="t" rtlCol="false" tIns="0" lIns="0" bIns="0" rIns="0">
            <a:spAutoFit/>
          </a:bodyPr>
          <a:lstStyle/>
          <a:p>
            <a:pPr algn="ctr" marL="0" indent="0" lvl="0">
              <a:lnSpc>
                <a:spcPts val="3919"/>
              </a:lnSpc>
            </a:pPr>
            <a:r>
              <a:rPr lang="en-US" sz="2799" spc="279" u="none">
                <a:solidFill>
                  <a:srgbClr val="2B4B82"/>
                </a:solidFill>
                <a:latin typeface="Clear Sans Bold"/>
              </a:rPr>
              <a:t>STEP </a:t>
            </a:r>
          </a:p>
        </p:txBody>
      </p:sp>
      <p:sp>
        <p:nvSpPr>
          <p:cNvPr name="TextBox 20" id="20"/>
          <p:cNvSpPr txBox="true"/>
          <p:nvPr/>
        </p:nvSpPr>
        <p:spPr>
          <a:xfrm rot="0">
            <a:off x="9556576" y="6378619"/>
            <a:ext cx="2459408" cy="1676889"/>
          </a:xfrm>
          <a:prstGeom prst="rect">
            <a:avLst/>
          </a:prstGeom>
        </p:spPr>
        <p:txBody>
          <a:bodyPr anchor="t" rtlCol="false" tIns="0" lIns="0" bIns="0" rIns="0">
            <a:spAutoFit/>
          </a:bodyPr>
          <a:lstStyle/>
          <a:p>
            <a:pPr algn="ctr">
              <a:lnSpc>
                <a:spcPts val="3360"/>
              </a:lnSpc>
            </a:pPr>
            <a:r>
              <a:rPr lang="en-US" sz="2400">
                <a:solidFill>
                  <a:srgbClr val="2B4B82"/>
                </a:solidFill>
                <a:latin typeface="Clear Sans Medium"/>
              </a:rPr>
              <a:t>Selection and Implementation of Clustering Algorithm</a:t>
            </a:r>
          </a:p>
        </p:txBody>
      </p:sp>
      <p:sp>
        <p:nvSpPr>
          <p:cNvPr name="TextBox 21" id="21"/>
          <p:cNvSpPr txBox="true"/>
          <p:nvPr/>
        </p:nvSpPr>
        <p:spPr>
          <a:xfrm rot="0">
            <a:off x="12841136" y="5639422"/>
            <a:ext cx="2680634" cy="476497"/>
          </a:xfrm>
          <a:prstGeom prst="rect">
            <a:avLst/>
          </a:prstGeom>
        </p:spPr>
        <p:txBody>
          <a:bodyPr anchor="t" rtlCol="false" tIns="0" lIns="0" bIns="0" rIns="0">
            <a:spAutoFit/>
          </a:bodyPr>
          <a:lstStyle/>
          <a:p>
            <a:pPr algn="ctr" marL="0" indent="0" lvl="0">
              <a:lnSpc>
                <a:spcPts val="3919"/>
              </a:lnSpc>
            </a:pPr>
            <a:r>
              <a:rPr lang="en-US" sz="2799" spc="279" u="none">
                <a:solidFill>
                  <a:srgbClr val="2B4B82"/>
                </a:solidFill>
                <a:latin typeface="Clear Sans Bold"/>
              </a:rPr>
              <a:t>STEP </a:t>
            </a:r>
          </a:p>
        </p:txBody>
      </p:sp>
      <p:sp>
        <p:nvSpPr>
          <p:cNvPr name="TextBox 22" id="22"/>
          <p:cNvSpPr txBox="true"/>
          <p:nvPr/>
        </p:nvSpPr>
        <p:spPr>
          <a:xfrm rot="0">
            <a:off x="12841136" y="6378619"/>
            <a:ext cx="2680634" cy="831777"/>
          </a:xfrm>
          <a:prstGeom prst="rect">
            <a:avLst/>
          </a:prstGeom>
        </p:spPr>
        <p:txBody>
          <a:bodyPr anchor="t" rtlCol="false" tIns="0" lIns="0" bIns="0" rIns="0">
            <a:spAutoFit/>
          </a:bodyPr>
          <a:lstStyle/>
          <a:p>
            <a:pPr algn="ctr">
              <a:lnSpc>
                <a:spcPts val="3360"/>
              </a:lnSpc>
            </a:pPr>
            <a:r>
              <a:rPr lang="en-US" sz="2400">
                <a:solidFill>
                  <a:srgbClr val="2B4B82"/>
                </a:solidFill>
                <a:latin typeface="Clear Sans Medium"/>
              </a:rPr>
              <a:t>Evaluation and Adjustment</a:t>
            </a:r>
          </a:p>
        </p:txBody>
      </p:sp>
      <p:grpSp>
        <p:nvGrpSpPr>
          <p:cNvPr name="Group 23" id="23"/>
          <p:cNvGrpSpPr/>
          <p:nvPr/>
        </p:nvGrpSpPr>
        <p:grpSpPr>
          <a:xfrm rot="0">
            <a:off x="10335924" y="4651096"/>
            <a:ext cx="900712" cy="884024"/>
            <a:chOff x="0" y="0"/>
            <a:chExt cx="825825" cy="810524"/>
          </a:xfrm>
        </p:grpSpPr>
        <p:sp>
          <p:nvSpPr>
            <p:cNvPr name="Freeform 24" id="24"/>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25" id="25"/>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sz="4400" spc="752">
                  <a:solidFill>
                    <a:srgbClr val="2B4B82"/>
                  </a:solidFill>
                  <a:latin typeface="Clear Sans Bold"/>
                </a:rPr>
                <a:t>3</a:t>
              </a:r>
            </a:p>
          </p:txBody>
        </p:sp>
      </p:grpSp>
      <p:grpSp>
        <p:nvGrpSpPr>
          <p:cNvPr name="Group 26" id="26"/>
          <p:cNvGrpSpPr/>
          <p:nvPr/>
        </p:nvGrpSpPr>
        <p:grpSpPr>
          <a:xfrm rot="0">
            <a:off x="13731097" y="4651096"/>
            <a:ext cx="900712" cy="884024"/>
            <a:chOff x="0" y="0"/>
            <a:chExt cx="825825" cy="810524"/>
          </a:xfrm>
        </p:grpSpPr>
        <p:sp>
          <p:nvSpPr>
            <p:cNvPr name="Freeform 27" id="27"/>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28" id="28"/>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sz="4400" spc="752">
                  <a:solidFill>
                    <a:srgbClr val="2B4B82"/>
                  </a:solidFill>
                  <a:latin typeface="Clear Sans Bold"/>
                </a:rPr>
                <a:t>4</a:t>
              </a:r>
            </a:p>
          </p:txBody>
        </p:sp>
      </p:grpSp>
      <p:sp>
        <p:nvSpPr>
          <p:cNvPr name="TextBox 29" id="29"/>
          <p:cNvSpPr txBox="true"/>
          <p:nvPr/>
        </p:nvSpPr>
        <p:spPr>
          <a:xfrm rot="0">
            <a:off x="3143627" y="3348075"/>
            <a:ext cx="8494961" cy="712471"/>
          </a:xfrm>
          <a:prstGeom prst="rect">
            <a:avLst/>
          </a:prstGeom>
        </p:spPr>
        <p:txBody>
          <a:bodyPr anchor="t" rtlCol="false" tIns="0" lIns="0" bIns="0" rIns="0">
            <a:spAutoFit/>
          </a:bodyPr>
          <a:lstStyle/>
          <a:p>
            <a:pPr algn="ctr">
              <a:lnSpc>
                <a:spcPts val="5879"/>
              </a:lnSpc>
              <a:spcBef>
                <a:spcPct val="0"/>
              </a:spcBef>
            </a:pPr>
            <a:r>
              <a:rPr lang="en-US" sz="4199">
                <a:solidFill>
                  <a:srgbClr val="2B4B82"/>
                </a:solidFill>
                <a:latin typeface="Clear Sans Bold"/>
              </a:rPr>
              <a:t>Traditional Clustering Algorithm</a:t>
            </a:r>
            <a:r>
              <a:rPr lang="en-US" sz="4199">
                <a:solidFill>
                  <a:srgbClr val="2B4B82"/>
                </a:solidFill>
                <a:ea typeface="Clear Sans Bold"/>
              </a:rPr>
              <a:t>：</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grpSp>
        <p:nvGrpSpPr>
          <p:cNvPr name="Group 2" id="2"/>
          <p:cNvGrpSpPr/>
          <p:nvPr/>
        </p:nvGrpSpPr>
        <p:grpSpPr>
          <a:xfrm rot="-3618357">
            <a:off x="-4085428" y="-4107487"/>
            <a:ext cx="15262011" cy="8779352"/>
            <a:chOff x="0" y="0"/>
            <a:chExt cx="812800" cy="467557"/>
          </a:xfrm>
        </p:grpSpPr>
        <p:sp>
          <p:nvSpPr>
            <p:cNvPr name="Freeform 3" id="3"/>
            <p:cNvSpPr/>
            <p:nvPr/>
          </p:nvSpPr>
          <p:spPr>
            <a:xfrm flipH="false" flipV="false" rot="0">
              <a:off x="0" y="0"/>
              <a:ext cx="812800" cy="467557"/>
            </a:xfrm>
            <a:custGeom>
              <a:avLst/>
              <a:gdLst/>
              <a:ahLst/>
              <a:cxnLst/>
              <a:rect r="r" b="b" t="t" l="l"/>
              <a:pathLst>
                <a:path h="467557" w="812800">
                  <a:moveTo>
                    <a:pt x="406400" y="467557"/>
                  </a:moveTo>
                  <a:lnTo>
                    <a:pt x="812800" y="0"/>
                  </a:lnTo>
                  <a:lnTo>
                    <a:pt x="0" y="0"/>
                  </a:lnTo>
                  <a:lnTo>
                    <a:pt x="406400" y="467557"/>
                  </a:lnTo>
                  <a:close/>
                </a:path>
              </a:pathLst>
            </a:custGeom>
            <a:solidFill>
              <a:srgbClr val="F0ABC1"/>
            </a:solidFill>
          </p:spPr>
        </p:sp>
        <p:sp>
          <p:nvSpPr>
            <p:cNvPr name="TextBox 4" id="4"/>
            <p:cNvSpPr txBox="true"/>
            <p:nvPr/>
          </p:nvSpPr>
          <p:spPr>
            <a:xfrm>
              <a:off x="127000" y="-42803"/>
              <a:ext cx="558800" cy="293280"/>
            </a:xfrm>
            <a:prstGeom prst="rect">
              <a:avLst/>
            </a:prstGeom>
          </p:spPr>
          <p:txBody>
            <a:bodyPr anchor="ctr" rtlCol="false" tIns="50800" lIns="50800" bIns="50800" rIns="50800"/>
            <a:lstStyle/>
            <a:p>
              <a:pPr algn="l" marL="0" indent="0" lvl="0">
                <a:lnSpc>
                  <a:spcPts val="5879"/>
                </a:lnSpc>
                <a:spcBef>
                  <a:spcPct val="0"/>
                </a:spcBef>
              </a:pPr>
            </a:p>
          </p:txBody>
        </p:sp>
      </p:grpSp>
      <p:sp>
        <p:nvSpPr>
          <p:cNvPr name="Freeform 5" id="5"/>
          <p:cNvSpPr/>
          <p:nvPr/>
        </p:nvSpPr>
        <p:spPr>
          <a:xfrm flipH="false" flipV="false" rot="0">
            <a:off x="5472823" y="2394782"/>
            <a:ext cx="11786477" cy="7798775"/>
          </a:xfrm>
          <a:custGeom>
            <a:avLst/>
            <a:gdLst/>
            <a:ahLst/>
            <a:cxnLst/>
            <a:rect r="r" b="b" t="t" l="l"/>
            <a:pathLst>
              <a:path h="7798775" w="11786477">
                <a:moveTo>
                  <a:pt x="0" y="0"/>
                </a:moveTo>
                <a:lnTo>
                  <a:pt x="11786477" y="0"/>
                </a:lnTo>
                <a:lnTo>
                  <a:pt x="11786477" y="7798776"/>
                </a:lnTo>
                <a:lnTo>
                  <a:pt x="0" y="7798776"/>
                </a:lnTo>
                <a:lnTo>
                  <a:pt x="0" y="0"/>
                </a:lnTo>
                <a:close/>
              </a:path>
            </a:pathLst>
          </a:custGeom>
          <a:blipFill>
            <a:blip r:embed="rId3"/>
            <a:stretch>
              <a:fillRect l="0" t="0" r="0" b="0"/>
            </a:stretch>
          </a:blipFill>
        </p:spPr>
      </p:sp>
      <p:sp>
        <p:nvSpPr>
          <p:cNvPr name="TextBox 6" id="6"/>
          <p:cNvSpPr txBox="true"/>
          <p:nvPr/>
        </p:nvSpPr>
        <p:spPr>
          <a:xfrm rot="0">
            <a:off x="-4046533" y="629725"/>
            <a:ext cx="16135350" cy="2579370"/>
          </a:xfrm>
          <a:prstGeom prst="rect">
            <a:avLst/>
          </a:prstGeom>
        </p:spPr>
        <p:txBody>
          <a:bodyPr anchor="t" rtlCol="false" tIns="0" lIns="0" bIns="0" rIns="0">
            <a:spAutoFit/>
          </a:bodyPr>
          <a:lstStyle/>
          <a:p>
            <a:pPr algn="ctr">
              <a:lnSpc>
                <a:spcPts val="6719"/>
              </a:lnSpc>
            </a:pPr>
            <a:r>
              <a:rPr lang="en-US" sz="6399">
                <a:solidFill>
                  <a:srgbClr val="2B4B82"/>
                </a:solidFill>
                <a:latin typeface="Clear Sans Bold"/>
              </a:rPr>
              <a:t>Step 2</a:t>
            </a:r>
          </a:p>
          <a:p>
            <a:pPr algn="ctr">
              <a:lnSpc>
                <a:spcPts val="6719"/>
              </a:lnSpc>
            </a:pPr>
            <a:r>
              <a:rPr lang="en-US" sz="6399">
                <a:solidFill>
                  <a:srgbClr val="2B4B82"/>
                </a:solidFill>
                <a:latin typeface="Clear Sans Bold"/>
              </a:rPr>
              <a:t>Clustering Problem</a:t>
            </a:r>
          </a:p>
          <a:p>
            <a:pPr algn="ctr">
              <a:lnSpc>
                <a:spcPts val="6719"/>
              </a:lnSpc>
            </a:pPr>
          </a:p>
        </p:txBody>
      </p:sp>
      <p:sp>
        <p:nvSpPr>
          <p:cNvPr name="TextBox 7" id="7"/>
          <p:cNvSpPr txBox="true"/>
          <p:nvPr/>
        </p:nvSpPr>
        <p:spPr>
          <a:xfrm rot="0">
            <a:off x="694734" y="4838749"/>
            <a:ext cx="4508886" cy="1455421"/>
          </a:xfrm>
          <a:prstGeom prst="rect">
            <a:avLst/>
          </a:prstGeom>
        </p:spPr>
        <p:txBody>
          <a:bodyPr anchor="t" rtlCol="false" tIns="0" lIns="0" bIns="0" rIns="0">
            <a:spAutoFit/>
          </a:bodyPr>
          <a:lstStyle/>
          <a:p>
            <a:pPr algn="ctr">
              <a:lnSpc>
                <a:spcPts val="5879"/>
              </a:lnSpc>
              <a:spcBef>
                <a:spcPct val="0"/>
              </a:spcBef>
            </a:pPr>
            <a:r>
              <a:rPr lang="en-US" sz="4199">
                <a:solidFill>
                  <a:srgbClr val="2B4B82"/>
                </a:solidFill>
                <a:latin typeface="Clear Sans Bold"/>
              </a:rPr>
              <a:t>Clustering based on chatgpt</a:t>
            </a:r>
            <a:r>
              <a:rPr lang="en-US" sz="4199">
                <a:solidFill>
                  <a:srgbClr val="2B4B82"/>
                </a:solidFill>
                <a:ea typeface="Clear Sans Bold"/>
              </a:rPr>
              <a:t>：</a:t>
            </a:r>
          </a:p>
        </p:txBody>
      </p:sp>
    </p:spTree>
  </p:cSld>
  <p:clrMapOvr>
    <a:masterClrMapping/>
  </p:clrMapOvr>
</p:sld>
</file>

<file path=ppt/slides/slide24.xml><?xml version="1.0" encoding="utf-8"?>
<p:sld xmlns:p="http://schemas.openxmlformats.org/presentationml/2006/main" xmlns:a="http://schemas.openxmlformats.org/drawingml/2006/main">
  <p:cSld>
    <p:bg>
      <p:bgPr>
        <a:solidFill>
          <a:srgbClr val="94DDDE"/>
        </a:solidFill>
      </p:bgPr>
    </p:bg>
    <p:spTree>
      <p:nvGrpSpPr>
        <p:cNvPr id="1" name=""/>
        <p:cNvGrpSpPr/>
        <p:nvPr/>
      </p:nvGrpSpPr>
      <p:grpSpPr>
        <a:xfrm>
          <a:off x="0" y="0"/>
          <a:ext cx="0" cy="0"/>
          <a:chOff x="0" y="0"/>
          <a:chExt cx="0" cy="0"/>
        </a:xfrm>
      </p:grpSpPr>
      <p:grpSp>
        <p:nvGrpSpPr>
          <p:cNvPr name="Group 2" id="2"/>
          <p:cNvGrpSpPr/>
          <p:nvPr/>
        </p:nvGrpSpPr>
        <p:grpSpPr>
          <a:xfrm rot="-3618357">
            <a:off x="-4085428" y="-4107487"/>
            <a:ext cx="15262011" cy="8779352"/>
            <a:chOff x="0" y="0"/>
            <a:chExt cx="812800" cy="467557"/>
          </a:xfrm>
        </p:grpSpPr>
        <p:sp>
          <p:nvSpPr>
            <p:cNvPr name="Freeform 3" id="3"/>
            <p:cNvSpPr/>
            <p:nvPr/>
          </p:nvSpPr>
          <p:spPr>
            <a:xfrm flipH="false" flipV="false" rot="0">
              <a:off x="0" y="0"/>
              <a:ext cx="812800" cy="467557"/>
            </a:xfrm>
            <a:custGeom>
              <a:avLst/>
              <a:gdLst/>
              <a:ahLst/>
              <a:cxnLst/>
              <a:rect r="r" b="b" t="t" l="l"/>
              <a:pathLst>
                <a:path h="467557" w="812800">
                  <a:moveTo>
                    <a:pt x="406400" y="467557"/>
                  </a:moveTo>
                  <a:lnTo>
                    <a:pt x="812800" y="0"/>
                  </a:lnTo>
                  <a:lnTo>
                    <a:pt x="0" y="0"/>
                  </a:lnTo>
                  <a:lnTo>
                    <a:pt x="406400" y="467557"/>
                  </a:lnTo>
                  <a:close/>
                </a:path>
              </a:pathLst>
            </a:custGeom>
            <a:solidFill>
              <a:srgbClr val="F0ABC1"/>
            </a:solidFill>
          </p:spPr>
        </p:sp>
        <p:sp>
          <p:nvSpPr>
            <p:cNvPr name="TextBox 4" id="4"/>
            <p:cNvSpPr txBox="true"/>
            <p:nvPr/>
          </p:nvSpPr>
          <p:spPr>
            <a:xfrm>
              <a:off x="127000" y="-42803"/>
              <a:ext cx="558800" cy="293280"/>
            </a:xfrm>
            <a:prstGeom prst="rect">
              <a:avLst/>
            </a:prstGeom>
          </p:spPr>
          <p:txBody>
            <a:bodyPr anchor="ctr" rtlCol="false" tIns="50800" lIns="50800" bIns="50800" rIns="50800"/>
            <a:lstStyle/>
            <a:p>
              <a:pPr algn="l" marL="0" indent="0" lvl="0">
                <a:lnSpc>
                  <a:spcPts val="5879"/>
                </a:lnSpc>
                <a:spcBef>
                  <a:spcPct val="0"/>
                </a:spcBef>
              </a:pPr>
            </a:p>
          </p:txBody>
        </p:sp>
      </p:grpSp>
      <p:sp>
        <p:nvSpPr>
          <p:cNvPr name="TextBox 5" id="5"/>
          <p:cNvSpPr txBox="true"/>
          <p:nvPr/>
        </p:nvSpPr>
        <p:spPr>
          <a:xfrm rot="0">
            <a:off x="-4046533" y="629725"/>
            <a:ext cx="16135350" cy="2579370"/>
          </a:xfrm>
          <a:prstGeom prst="rect">
            <a:avLst/>
          </a:prstGeom>
        </p:spPr>
        <p:txBody>
          <a:bodyPr anchor="t" rtlCol="false" tIns="0" lIns="0" bIns="0" rIns="0">
            <a:spAutoFit/>
          </a:bodyPr>
          <a:lstStyle/>
          <a:p>
            <a:pPr algn="ctr">
              <a:lnSpc>
                <a:spcPts val="6719"/>
              </a:lnSpc>
            </a:pPr>
            <a:r>
              <a:rPr lang="en-US" sz="6399">
                <a:solidFill>
                  <a:srgbClr val="2B4B82"/>
                </a:solidFill>
                <a:latin typeface="Clear Sans Bold"/>
              </a:rPr>
              <a:t>Step 2</a:t>
            </a:r>
          </a:p>
          <a:p>
            <a:pPr algn="ctr">
              <a:lnSpc>
                <a:spcPts val="6719"/>
              </a:lnSpc>
            </a:pPr>
            <a:r>
              <a:rPr lang="en-US" sz="6399">
                <a:solidFill>
                  <a:srgbClr val="2B4B82"/>
                </a:solidFill>
                <a:latin typeface="Clear Sans Bold"/>
              </a:rPr>
              <a:t>Clustering Problem</a:t>
            </a:r>
          </a:p>
          <a:p>
            <a:pPr algn="ctr">
              <a:lnSpc>
                <a:spcPts val="6719"/>
              </a:lnSpc>
            </a:pPr>
          </a:p>
        </p:txBody>
      </p:sp>
      <p:sp>
        <p:nvSpPr>
          <p:cNvPr name="TextBox 6" id="6"/>
          <p:cNvSpPr txBox="true"/>
          <p:nvPr/>
        </p:nvSpPr>
        <p:spPr>
          <a:xfrm rot="0">
            <a:off x="1928174" y="4654270"/>
            <a:ext cx="4508886" cy="712471"/>
          </a:xfrm>
          <a:prstGeom prst="rect">
            <a:avLst/>
          </a:prstGeom>
        </p:spPr>
        <p:txBody>
          <a:bodyPr anchor="t" rtlCol="false" tIns="0" lIns="0" bIns="0" rIns="0">
            <a:spAutoFit/>
          </a:bodyPr>
          <a:lstStyle/>
          <a:p>
            <a:pPr algn="ctr">
              <a:lnSpc>
                <a:spcPts val="5879"/>
              </a:lnSpc>
              <a:spcBef>
                <a:spcPct val="0"/>
              </a:spcBef>
            </a:pPr>
            <a:r>
              <a:rPr lang="en-US" sz="4199">
                <a:solidFill>
                  <a:srgbClr val="2B4B82"/>
                </a:solidFill>
                <a:latin typeface="Clear Sans Bold"/>
              </a:rPr>
              <a:t>Prompt</a:t>
            </a:r>
            <a:r>
              <a:rPr lang="en-US" sz="4199">
                <a:solidFill>
                  <a:srgbClr val="2B4B82"/>
                </a:solidFill>
                <a:ea typeface="Clear Sans Bold"/>
              </a:rPr>
              <a:t>：</a:t>
            </a:r>
          </a:p>
        </p:txBody>
      </p:sp>
      <p:sp>
        <p:nvSpPr>
          <p:cNvPr name="TextBox 7" id="7"/>
          <p:cNvSpPr txBox="true"/>
          <p:nvPr/>
        </p:nvSpPr>
        <p:spPr>
          <a:xfrm rot="0">
            <a:off x="7734963" y="163085"/>
            <a:ext cx="10437211" cy="9932255"/>
          </a:xfrm>
          <a:prstGeom prst="rect">
            <a:avLst/>
          </a:prstGeom>
        </p:spPr>
        <p:txBody>
          <a:bodyPr anchor="t" rtlCol="false" tIns="0" lIns="0" bIns="0" rIns="0">
            <a:spAutoFit/>
          </a:bodyPr>
          <a:lstStyle/>
          <a:p>
            <a:pPr>
              <a:lnSpc>
                <a:spcPts val="2227"/>
              </a:lnSpc>
              <a:spcBef>
                <a:spcPct val="0"/>
              </a:spcBef>
            </a:pPr>
            <a:r>
              <a:rPr lang="en-US" sz="1591">
                <a:solidFill>
                  <a:srgbClr val="2B4B82"/>
                </a:solidFill>
                <a:latin typeface="Clear Sans Bold"/>
              </a:rPr>
              <a:t>&lt;instruction&gt;</a:t>
            </a:r>
          </a:p>
          <a:p>
            <a:pPr>
              <a:lnSpc>
                <a:spcPts val="2227"/>
              </a:lnSpc>
              <a:spcBef>
                <a:spcPct val="0"/>
              </a:spcBef>
            </a:pPr>
            <a:r>
              <a:rPr lang="en-US" sz="1591">
                <a:solidFill>
                  <a:srgbClr val="2B4B82"/>
                </a:solidFill>
                <a:latin typeface="Clear Sans Bold"/>
              </a:rPr>
              <a:t>You are tasked with analyzing a collection of user queries extracted from a question database,</a:t>
            </a:r>
          </a:p>
          <a:p>
            <a:pPr>
              <a:lnSpc>
                <a:spcPts val="2227"/>
              </a:lnSpc>
              <a:spcBef>
                <a:spcPct val="0"/>
              </a:spcBef>
            </a:pPr>
            <a:r>
              <a:rPr lang="en-US" sz="1591">
                <a:solidFill>
                  <a:srgbClr val="2B4B82"/>
                </a:solidFill>
                <a:latin typeface="Clear Sans Bold"/>
              </a:rPr>
              <a:t>which are listed in the "Questions" section below. Additionally, a "Reference Categories" section is provided,</a:t>
            </a:r>
          </a:p>
          <a:p>
            <a:pPr>
              <a:lnSpc>
                <a:spcPts val="2227"/>
              </a:lnSpc>
              <a:spcBef>
                <a:spcPct val="0"/>
              </a:spcBef>
            </a:pPr>
            <a:r>
              <a:rPr lang="en-US" sz="1591">
                <a:solidFill>
                  <a:srgbClr val="2B4B82"/>
                </a:solidFill>
                <a:latin typeface="Clear Sans Bold"/>
              </a:rPr>
              <a:t>containing suggested categories for classification.</a:t>
            </a:r>
          </a:p>
          <a:p>
            <a:pPr>
              <a:lnSpc>
                <a:spcPts val="2227"/>
              </a:lnSpc>
              <a:spcBef>
                <a:spcPct val="0"/>
              </a:spcBef>
            </a:pPr>
            <a:r>
              <a:rPr lang="en-US" sz="1591">
                <a:solidFill>
                  <a:srgbClr val="2B4B82"/>
                </a:solidFill>
                <a:latin typeface="Clear Sans Bold"/>
              </a:rPr>
              <a:t>Your goal is to categorize these queries based on their underlying intent.</a:t>
            </a:r>
          </a:p>
          <a:p>
            <a:pPr>
              <a:lnSpc>
                <a:spcPts val="2227"/>
              </a:lnSpc>
              <a:spcBef>
                <a:spcPct val="0"/>
              </a:spcBef>
            </a:pPr>
            <a:r>
              <a:rPr lang="en-US" sz="1591">
                <a:solidFill>
                  <a:srgbClr val="2B4B82"/>
                </a:solidFill>
                <a:latin typeface="Clear Sans Bold"/>
              </a:rPr>
              <a:t>Ensure that queries sharing a similar purpose are grouped together under a specific intent category.</a:t>
            </a:r>
          </a:p>
          <a:p>
            <a:pPr>
              <a:lnSpc>
                <a:spcPts val="2227"/>
              </a:lnSpc>
              <a:spcBef>
                <a:spcPct val="0"/>
              </a:spcBef>
            </a:pPr>
            <a:r>
              <a:rPr lang="en-US" sz="1591">
                <a:solidFill>
                  <a:srgbClr val="2B4B82"/>
                </a:solidFill>
                <a:latin typeface="Clear Sans Bold"/>
              </a:rPr>
              <a:t>Evaluate each query to determine if it fits into the existing reference categories.</a:t>
            </a:r>
          </a:p>
          <a:p>
            <a:pPr>
              <a:lnSpc>
                <a:spcPts val="2227"/>
              </a:lnSpc>
              <a:spcBef>
                <a:spcPct val="0"/>
              </a:spcBef>
            </a:pPr>
            <a:r>
              <a:rPr lang="en-US" sz="1591">
                <a:solidFill>
                  <a:srgbClr val="2B4B82"/>
                </a:solidFill>
                <a:latin typeface="Clear Sans Bold"/>
              </a:rPr>
              <a:t>If a query does not align with any provided category, you are encouraged to create a new category that accurately represents its intent.</a:t>
            </a:r>
          </a:p>
          <a:p>
            <a:pPr>
              <a:lnSpc>
                <a:spcPts val="2227"/>
              </a:lnSpc>
              <a:spcBef>
                <a:spcPct val="0"/>
              </a:spcBef>
            </a:pPr>
            <a:r>
              <a:rPr lang="en-US" sz="1591">
                <a:solidFill>
                  <a:srgbClr val="2B4B82"/>
                </a:solidFill>
                <a:latin typeface="Clear Sans Bold"/>
              </a:rPr>
              <a:t>Focus on the structure, context, and objective of each query to ensure precise and relevant categorization.</a:t>
            </a:r>
          </a:p>
          <a:p>
            <a:pPr>
              <a:lnSpc>
                <a:spcPts val="2227"/>
              </a:lnSpc>
              <a:spcBef>
                <a:spcPct val="0"/>
              </a:spcBef>
            </a:pPr>
            <a:r>
              <a:rPr lang="en-US" sz="1591">
                <a:solidFill>
                  <a:srgbClr val="2B4B82"/>
                </a:solidFill>
                <a:latin typeface="Clear Sans Bold"/>
              </a:rPr>
              <a:t>&lt;/instruction&gt;</a:t>
            </a:r>
          </a:p>
          <a:p>
            <a:pPr>
              <a:lnSpc>
                <a:spcPts val="2227"/>
              </a:lnSpc>
              <a:spcBef>
                <a:spcPct val="0"/>
              </a:spcBef>
            </a:pPr>
          </a:p>
          <a:p>
            <a:pPr>
              <a:lnSpc>
                <a:spcPts val="2227"/>
              </a:lnSpc>
              <a:spcBef>
                <a:spcPct val="0"/>
              </a:spcBef>
            </a:pPr>
            <a:r>
              <a:rPr lang="en-US" sz="1591">
                <a:solidFill>
                  <a:srgbClr val="2B4B82"/>
                </a:solidFill>
                <a:latin typeface="Clear Sans Bold"/>
              </a:rPr>
              <a:t>&lt;questions&gt;{{ questions }}&lt;/questions&gt;</a:t>
            </a:r>
          </a:p>
          <a:p>
            <a:pPr>
              <a:lnSpc>
                <a:spcPts val="2227"/>
              </a:lnSpc>
              <a:spcBef>
                <a:spcPct val="0"/>
              </a:spcBef>
            </a:pPr>
          </a:p>
          <a:p>
            <a:pPr>
              <a:lnSpc>
                <a:spcPts val="2227"/>
              </a:lnSpc>
              <a:spcBef>
                <a:spcPct val="0"/>
              </a:spcBef>
            </a:pPr>
            <a:r>
              <a:rPr lang="en-US" sz="1591">
                <a:solidFill>
                  <a:srgbClr val="2B4B82"/>
                </a:solidFill>
                <a:latin typeface="Clear Sans Bold"/>
              </a:rPr>
              <a:t>&lt;Reference Categories&gt;{{ Reference Categories }}&lt;/Reference Categories&gt;</a:t>
            </a:r>
          </a:p>
          <a:p>
            <a:pPr>
              <a:lnSpc>
                <a:spcPts val="2227"/>
              </a:lnSpc>
              <a:spcBef>
                <a:spcPct val="0"/>
              </a:spcBef>
            </a:pPr>
          </a:p>
          <a:p>
            <a:pPr>
              <a:lnSpc>
                <a:spcPts val="2227"/>
              </a:lnSpc>
              <a:spcBef>
                <a:spcPct val="0"/>
              </a:spcBef>
            </a:pPr>
            <a:r>
              <a:rPr lang="en-US" sz="1591">
                <a:solidFill>
                  <a:srgbClr val="2B4B82"/>
                </a:solidFill>
                <a:latin typeface="Clear Sans Bold"/>
              </a:rPr>
              <a:t>Respond with your categorization in the following structured JSON format:</a:t>
            </a:r>
          </a:p>
          <a:p>
            <a:pPr>
              <a:lnSpc>
                <a:spcPts val="2227"/>
              </a:lnSpc>
              <a:spcBef>
                <a:spcPct val="0"/>
              </a:spcBef>
            </a:pPr>
            <a:r>
              <a:rPr lang="en-US" sz="1591">
                <a:solidFill>
                  <a:srgbClr val="2B4B82"/>
                </a:solidFill>
                <a:latin typeface="Clear Sans Bold"/>
              </a:rPr>
              <a:t>    {</a:t>
            </a:r>
          </a:p>
          <a:p>
            <a:pPr>
              <a:lnSpc>
                <a:spcPts val="2227"/>
              </a:lnSpc>
              <a:spcBef>
                <a:spcPct val="0"/>
              </a:spcBef>
            </a:pPr>
            <a:r>
              <a:rPr lang="en-US" sz="1591">
                <a:solidFill>
                  <a:srgbClr val="2B4B82"/>
                </a:solidFill>
                <a:latin typeface="Clear Sans Bold"/>
              </a:rPr>
              <a:t>      "Category 1 - [Descriptive Intent Name]": {</a:t>
            </a:r>
          </a:p>
          <a:p>
            <a:pPr>
              <a:lnSpc>
                <a:spcPts val="2227"/>
              </a:lnSpc>
              <a:spcBef>
                <a:spcPct val="0"/>
              </a:spcBef>
            </a:pPr>
            <a:r>
              <a:rPr lang="en-US" sz="1591">
                <a:solidFill>
                  <a:srgbClr val="2B4B82"/>
                </a:solidFill>
                <a:latin typeface="Clear Sans Bold"/>
              </a:rPr>
              <a:t>        "1": "Sentence from Category 1",</a:t>
            </a:r>
          </a:p>
          <a:p>
            <a:pPr>
              <a:lnSpc>
                <a:spcPts val="2227"/>
              </a:lnSpc>
              <a:spcBef>
                <a:spcPct val="0"/>
              </a:spcBef>
            </a:pPr>
            <a:r>
              <a:rPr lang="en-US" sz="1591">
                <a:solidFill>
                  <a:srgbClr val="2B4B82"/>
                </a:solidFill>
                <a:latin typeface="Clear Sans Bold"/>
              </a:rPr>
              <a:t>        "2": "Another Sentence from Category 1",</a:t>
            </a:r>
          </a:p>
          <a:p>
            <a:pPr>
              <a:lnSpc>
                <a:spcPts val="2227"/>
              </a:lnSpc>
              <a:spcBef>
                <a:spcPct val="0"/>
              </a:spcBef>
            </a:pPr>
            <a:r>
              <a:rPr lang="en-US" sz="1591">
                <a:solidFill>
                  <a:srgbClr val="2B4B82"/>
                </a:solidFill>
                <a:latin typeface="Clear Sans Bold"/>
              </a:rPr>
              <a:t>        ...</a:t>
            </a:r>
          </a:p>
          <a:p>
            <a:pPr>
              <a:lnSpc>
                <a:spcPts val="2227"/>
              </a:lnSpc>
              <a:spcBef>
                <a:spcPct val="0"/>
              </a:spcBef>
            </a:pPr>
            <a:r>
              <a:rPr lang="en-US" sz="1591">
                <a:solidFill>
                  <a:srgbClr val="2B4B82"/>
                </a:solidFill>
                <a:latin typeface="Clear Sans Bold"/>
              </a:rPr>
              <a:t>      },</a:t>
            </a:r>
          </a:p>
          <a:p>
            <a:pPr>
              <a:lnSpc>
                <a:spcPts val="2227"/>
              </a:lnSpc>
              <a:spcBef>
                <a:spcPct val="0"/>
              </a:spcBef>
            </a:pPr>
            <a:r>
              <a:rPr lang="en-US" sz="1591">
                <a:solidFill>
                  <a:srgbClr val="2B4B82"/>
                </a:solidFill>
                <a:latin typeface="Clear Sans Bold"/>
              </a:rPr>
              <a:t>      "Category 2 - [Descriptive Intent Name]": {</a:t>
            </a:r>
          </a:p>
          <a:p>
            <a:pPr>
              <a:lnSpc>
                <a:spcPts val="2227"/>
              </a:lnSpc>
              <a:spcBef>
                <a:spcPct val="0"/>
              </a:spcBef>
            </a:pPr>
            <a:r>
              <a:rPr lang="en-US" sz="1591">
                <a:solidFill>
                  <a:srgbClr val="2B4B82"/>
                </a:solidFill>
                <a:latin typeface="Clear Sans Bold"/>
              </a:rPr>
              <a:t>        "1": "Sentence from Category 2",</a:t>
            </a:r>
          </a:p>
          <a:p>
            <a:pPr>
              <a:lnSpc>
                <a:spcPts val="2227"/>
              </a:lnSpc>
              <a:spcBef>
                <a:spcPct val="0"/>
              </a:spcBef>
            </a:pPr>
            <a:r>
              <a:rPr lang="en-US" sz="1591">
                <a:solidFill>
                  <a:srgbClr val="2B4B82"/>
                </a:solidFill>
                <a:latin typeface="Clear Sans Bold"/>
              </a:rPr>
              <a:t>        "2": "Another Sentence from Category 2",</a:t>
            </a:r>
          </a:p>
          <a:p>
            <a:pPr>
              <a:lnSpc>
                <a:spcPts val="2227"/>
              </a:lnSpc>
              <a:spcBef>
                <a:spcPct val="0"/>
              </a:spcBef>
            </a:pPr>
            <a:r>
              <a:rPr lang="en-US" sz="1591">
                <a:solidFill>
                  <a:srgbClr val="2B4B82"/>
                </a:solidFill>
                <a:latin typeface="Clear Sans Bold"/>
              </a:rPr>
              <a:t>        ...</a:t>
            </a:r>
          </a:p>
          <a:p>
            <a:pPr>
              <a:lnSpc>
                <a:spcPts val="2227"/>
              </a:lnSpc>
              <a:spcBef>
                <a:spcPct val="0"/>
              </a:spcBef>
            </a:pPr>
            <a:r>
              <a:rPr lang="en-US" sz="1591">
                <a:solidFill>
                  <a:srgbClr val="2B4B82"/>
                </a:solidFill>
                <a:latin typeface="Clear Sans Bold"/>
              </a:rPr>
              <a:t>      },</a:t>
            </a:r>
          </a:p>
          <a:p>
            <a:pPr>
              <a:lnSpc>
                <a:spcPts val="2227"/>
              </a:lnSpc>
              <a:spcBef>
                <a:spcPct val="0"/>
              </a:spcBef>
            </a:pPr>
            <a:r>
              <a:rPr lang="en-US" sz="1591">
                <a:solidFill>
                  <a:srgbClr val="2B4B82"/>
                </a:solidFill>
                <a:latin typeface="Clear Sans Bold"/>
              </a:rPr>
              <a:t>      ...</a:t>
            </a:r>
          </a:p>
          <a:p>
            <a:pPr>
              <a:lnSpc>
                <a:spcPts val="2227"/>
              </a:lnSpc>
              <a:spcBef>
                <a:spcPct val="0"/>
              </a:spcBef>
            </a:pPr>
            <a:r>
              <a:rPr lang="en-US" sz="1591">
                <a:solidFill>
                  <a:srgbClr val="2B4B82"/>
                </a:solidFill>
                <a:latin typeface="Clear Sans Bold"/>
              </a:rPr>
              <a:t>    }</a:t>
            </a:r>
          </a:p>
          <a:p>
            <a:pPr>
              <a:lnSpc>
                <a:spcPts val="2227"/>
              </a:lnSpc>
              <a:spcBef>
                <a:spcPct val="0"/>
              </a:spcBef>
            </a:pPr>
          </a:p>
          <a:p>
            <a:pPr>
              <a:lnSpc>
                <a:spcPts val="2227"/>
              </a:lnSpc>
              <a:spcBef>
                <a:spcPct val="0"/>
              </a:spcBef>
            </a:pPr>
            <a:r>
              <a:rPr lang="en-US" sz="1591">
                <a:solidFill>
                  <a:srgbClr val="2B4B82"/>
                </a:solidFill>
                <a:latin typeface="Clear Sans Bold"/>
              </a:rPr>
              <a:t>Be sure to label each category with a clear and descriptive title that reflects the shared intent of the queries within it.</a:t>
            </a:r>
          </a:p>
          <a:p>
            <a:pPr>
              <a:lnSpc>
                <a:spcPts val="2227"/>
              </a:lnSpc>
              <a:spcBef>
                <a:spcPct val="0"/>
              </a:spcBef>
            </a:pPr>
            <a:r>
              <a:rPr lang="en-US" sz="1591">
                <a:solidFill>
                  <a:srgbClr val="2B4B82"/>
                </a:solidFill>
                <a:latin typeface="Clear Sans Bold"/>
              </a:rPr>
              <a:t>Your response should demonstrate both clarity in categorization and a comprehensive understanding of the queries' intents.</a:t>
            </a:r>
          </a:p>
          <a:p>
            <a:pPr algn="ctr">
              <a:lnSpc>
                <a:spcPts val="2227"/>
              </a:lnSpc>
              <a:spcBef>
                <a:spcPct val="0"/>
              </a:spcBef>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grpSp>
        <p:nvGrpSpPr>
          <p:cNvPr name="Group 2" id="2"/>
          <p:cNvGrpSpPr/>
          <p:nvPr/>
        </p:nvGrpSpPr>
        <p:grpSpPr>
          <a:xfrm rot="0">
            <a:off x="-553176" y="-45961"/>
            <a:ext cx="18841176" cy="1842988"/>
            <a:chOff x="0" y="0"/>
            <a:chExt cx="837386" cy="81911"/>
          </a:xfrm>
        </p:grpSpPr>
        <p:sp>
          <p:nvSpPr>
            <p:cNvPr name="Freeform 3" id="3"/>
            <p:cNvSpPr/>
            <p:nvPr/>
          </p:nvSpPr>
          <p:spPr>
            <a:xfrm flipH="false" flipV="false" rot="0">
              <a:off x="0" y="0"/>
              <a:ext cx="837386" cy="81911"/>
            </a:xfrm>
            <a:custGeom>
              <a:avLst/>
              <a:gdLst/>
              <a:ahLst/>
              <a:cxnLst/>
              <a:rect r="r" b="b" t="t" l="l"/>
              <a:pathLst>
                <a:path h="81911" w="837386">
                  <a:moveTo>
                    <a:pt x="0" y="0"/>
                  </a:moveTo>
                  <a:lnTo>
                    <a:pt x="837386" y="0"/>
                  </a:lnTo>
                  <a:lnTo>
                    <a:pt x="837386" y="81911"/>
                  </a:lnTo>
                  <a:lnTo>
                    <a:pt x="0" y="81911"/>
                  </a:lnTo>
                  <a:close/>
                </a:path>
              </a:pathLst>
            </a:custGeom>
            <a:solidFill>
              <a:srgbClr val="2B4B82"/>
            </a:solidFill>
          </p:spPr>
        </p:sp>
        <p:sp>
          <p:nvSpPr>
            <p:cNvPr name="TextBox 4" id="4"/>
            <p:cNvSpPr txBox="true"/>
            <p:nvPr/>
          </p:nvSpPr>
          <p:spPr>
            <a:xfrm>
              <a:off x="0" y="-76200"/>
              <a:ext cx="837386" cy="158111"/>
            </a:xfrm>
            <a:prstGeom prst="rect">
              <a:avLst/>
            </a:prstGeom>
          </p:spPr>
          <p:txBody>
            <a:bodyPr anchor="ctr" rtlCol="false" tIns="50800" lIns="50800" bIns="50800" rIns="50800"/>
            <a:lstStyle/>
            <a:p>
              <a:pPr algn="l" marL="0" indent="0" lvl="0">
                <a:lnSpc>
                  <a:spcPts val="5879"/>
                </a:lnSpc>
                <a:spcBef>
                  <a:spcPct val="0"/>
                </a:spcBef>
              </a:pPr>
            </a:p>
          </p:txBody>
        </p:sp>
      </p:grpSp>
      <p:sp>
        <p:nvSpPr>
          <p:cNvPr name="TextBox 5" id="5"/>
          <p:cNvSpPr txBox="true"/>
          <p:nvPr/>
        </p:nvSpPr>
        <p:spPr>
          <a:xfrm rot="0">
            <a:off x="193245" y="421772"/>
            <a:ext cx="12060537" cy="1546705"/>
          </a:xfrm>
          <a:prstGeom prst="rect">
            <a:avLst/>
          </a:prstGeom>
        </p:spPr>
        <p:txBody>
          <a:bodyPr anchor="t" rtlCol="false" tIns="0" lIns="0" bIns="0" rIns="0">
            <a:spAutoFit/>
          </a:bodyPr>
          <a:lstStyle/>
          <a:p>
            <a:pPr>
              <a:lnSpc>
                <a:spcPts val="5061"/>
              </a:lnSpc>
            </a:pPr>
            <a:r>
              <a:rPr lang="en-US" sz="4820">
                <a:solidFill>
                  <a:srgbClr val="FEFEFE"/>
                </a:solidFill>
                <a:latin typeface="Clear Sans Bold"/>
              </a:rPr>
              <a:t>SYSTEM DESIGN</a:t>
            </a:r>
            <a:r>
              <a:rPr lang="en-US" sz="4820">
                <a:solidFill>
                  <a:srgbClr val="FEFEFE"/>
                </a:solidFill>
                <a:latin typeface="Clear Sans Bold"/>
              </a:rPr>
              <a:t> &amp; IMPLEMENTATION</a:t>
            </a:r>
          </a:p>
          <a:p>
            <a:pPr algn="l" marL="0" indent="0" lvl="0">
              <a:lnSpc>
                <a:spcPts val="6891"/>
              </a:lnSpc>
            </a:pPr>
          </a:p>
        </p:txBody>
      </p:sp>
      <p:graphicFrame>
        <p:nvGraphicFramePr>
          <p:cNvPr name="Table 6" id="6"/>
          <p:cNvGraphicFramePr>
            <a:graphicFrameLocks noGrp="true"/>
          </p:cNvGraphicFramePr>
          <p:nvPr/>
        </p:nvGraphicFramePr>
        <p:xfrm>
          <a:off x="11391470" y="5457708"/>
          <a:ext cx="7349438" cy="1756827"/>
        </p:xfrm>
        <a:graphic>
          <a:graphicData uri="http://schemas.openxmlformats.org/drawingml/2006/table">
            <a:tbl>
              <a:tblPr/>
              <a:tblGrid>
                <a:gridCol w="5798242"/>
              </a:tblGrid>
              <a:tr h="1756827">
                <a:tc>
                  <a:txBody>
                    <a:bodyPr anchor="t" rtlCol="false"/>
                    <a:lstStyle/>
                    <a:p>
                      <a:pPr algn="l">
                        <a:lnSpc>
                          <a:spcPts val="4899"/>
                        </a:lnSpc>
                        <a:defRPr/>
                      </a:pPr>
                      <a:r>
                        <a:rPr lang="en-US" sz="3499">
                          <a:solidFill>
                            <a:srgbClr val="2B4B82"/>
                          </a:solidFill>
                          <a:latin typeface="Clear Sans Bold"/>
                        </a:rPr>
                        <a:t>Approach 2: </a:t>
                      </a:r>
                      <a:endParaRPr lang="en-US" sz="1100"/>
                    </a:p>
                    <a:p>
                      <a:pPr>
                        <a:lnSpc>
                          <a:spcPts val="4899"/>
                        </a:lnSpc>
                      </a:pPr>
                      <a:r>
                        <a:rPr lang="en-US" sz="3499">
                          <a:solidFill>
                            <a:srgbClr val="2B4B82"/>
                          </a:solidFill>
                          <a:latin typeface="Clear Sans Bold"/>
                        </a:rPr>
                        <a:t>Clustering based on chatgpt</a:t>
                      </a:r>
                    </a:p>
                  </a:txBody>
                  <a:tcPr marL="190500" marR="190500" marT="190500" marB="190500" anchor="ctr">
                    <a:lnL cmpd="sng" algn="ctr" cap="flat" w="0">
                      <a:solidFill>
                        <a:srgbClr val="94DDDE"/>
                      </a:solidFill>
                      <a:prstDash val="solid"/>
                      <a:round/>
                      <a:headEnd type="none" w="med" len="med"/>
                      <a:tailEnd type="none" w="med" len="med"/>
                    </a:lnL>
                    <a:lnR cmpd="sng" algn="ctr" cap="flat" w="0">
                      <a:solidFill>
                        <a:srgbClr val="94DDDE"/>
                      </a:solidFill>
                      <a:prstDash val="solid"/>
                      <a:round/>
                      <a:headEnd type="none" w="med" len="med"/>
                      <a:tailEnd type="none" w="med" len="med"/>
                    </a:lnR>
                    <a:lnT cmpd="sng" algn="ctr" cap="flat" w="0">
                      <a:solidFill>
                        <a:srgbClr val="94DDDE"/>
                      </a:solidFill>
                      <a:prstDash val="solid"/>
                      <a:round/>
                      <a:headEnd type="none" w="med" len="med"/>
                      <a:tailEnd type="none" w="med" len="med"/>
                    </a:lnT>
                    <a:lnB cmpd="sng" algn="ctr" cap="flat" w="0">
                      <a:solidFill>
                        <a:srgbClr val="94DDDE"/>
                      </a:solidFill>
                      <a:prstDash val="solid"/>
                      <a:round/>
                      <a:headEnd type="none" w="med" len="med"/>
                      <a:tailEnd type="none" w="med" len="med"/>
                    </a:lnB>
                  </a:tcPr>
                </a:tc>
              </a:tr>
            </a:tbl>
          </a:graphicData>
        </a:graphic>
      </p:graphicFrame>
      <p:grpSp>
        <p:nvGrpSpPr>
          <p:cNvPr name="Group 7" id="7"/>
          <p:cNvGrpSpPr/>
          <p:nvPr/>
        </p:nvGrpSpPr>
        <p:grpSpPr>
          <a:xfrm rot="0">
            <a:off x="0" y="880893"/>
            <a:ext cx="8427758" cy="3113512"/>
            <a:chOff x="0" y="0"/>
            <a:chExt cx="1925020" cy="711170"/>
          </a:xfrm>
        </p:grpSpPr>
        <p:sp>
          <p:nvSpPr>
            <p:cNvPr name="Freeform 8" id="8"/>
            <p:cNvSpPr/>
            <p:nvPr/>
          </p:nvSpPr>
          <p:spPr>
            <a:xfrm flipH="false" flipV="false" rot="0">
              <a:off x="0" y="0"/>
              <a:ext cx="1925020" cy="711170"/>
            </a:xfrm>
            <a:custGeom>
              <a:avLst/>
              <a:gdLst/>
              <a:ahLst/>
              <a:cxnLst/>
              <a:rect r="r" b="b" t="t" l="l"/>
              <a:pathLst>
                <a:path h="711170" w="1925020">
                  <a:moveTo>
                    <a:pt x="1925020" y="355585"/>
                  </a:moveTo>
                  <a:lnTo>
                    <a:pt x="1518620" y="0"/>
                  </a:lnTo>
                  <a:lnTo>
                    <a:pt x="1518620" y="203200"/>
                  </a:lnTo>
                  <a:lnTo>
                    <a:pt x="0" y="203200"/>
                  </a:lnTo>
                  <a:lnTo>
                    <a:pt x="0" y="507970"/>
                  </a:lnTo>
                  <a:lnTo>
                    <a:pt x="1518620" y="507970"/>
                  </a:lnTo>
                  <a:lnTo>
                    <a:pt x="1518620" y="711170"/>
                  </a:lnTo>
                  <a:lnTo>
                    <a:pt x="1925020" y="355585"/>
                  </a:lnTo>
                  <a:close/>
                </a:path>
              </a:pathLst>
            </a:custGeom>
            <a:solidFill>
              <a:srgbClr val="F0ABC1"/>
            </a:solidFill>
          </p:spPr>
        </p:sp>
        <p:sp>
          <p:nvSpPr>
            <p:cNvPr name="TextBox 9" id="9"/>
            <p:cNvSpPr txBox="true"/>
            <p:nvPr/>
          </p:nvSpPr>
          <p:spPr>
            <a:xfrm>
              <a:off x="0" y="127000"/>
              <a:ext cx="1823420" cy="380970"/>
            </a:xfrm>
            <a:prstGeom prst="rect">
              <a:avLst/>
            </a:prstGeom>
          </p:spPr>
          <p:txBody>
            <a:bodyPr anchor="ctr" rtlCol="false" tIns="50800" lIns="50800" bIns="50800" rIns="50800"/>
            <a:lstStyle/>
            <a:p>
              <a:pPr algn="l" marL="0" indent="0" lvl="0">
                <a:lnSpc>
                  <a:spcPts val="5879"/>
                </a:lnSpc>
                <a:spcBef>
                  <a:spcPct val="0"/>
                </a:spcBef>
              </a:pPr>
            </a:p>
          </p:txBody>
        </p:sp>
      </p:grpSp>
      <p:sp>
        <p:nvSpPr>
          <p:cNvPr name="Freeform 10" id="10"/>
          <p:cNvSpPr/>
          <p:nvPr/>
        </p:nvSpPr>
        <p:spPr>
          <a:xfrm flipH="false" flipV="false" rot="0">
            <a:off x="6223513" y="4663645"/>
            <a:ext cx="5585479" cy="4803512"/>
          </a:xfrm>
          <a:custGeom>
            <a:avLst/>
            <a:gdLst/>
            <a:ahLst/>
            <a:cxnLst/>
            <a:rect r="r" b="b" t="t" l="l"/>
            <a:pathLst>
              <a:path h="4803512" w="5585479">
                <a:moveTo>
                  <a:pt x="0" y="0"/>
                </a:moveTo>
                <a:lnTo>
                  <a:pt x="5585480" y="0"/>
                </a:lnTo>
                <a:lnTo>
                  <a:pt x="5585480" y="4803512"/>
                </a:lnTo>
                <a:lnTo>
                  <a:pt x="0" y="48035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193245" y="2025627"/>
            <a:ext cx="7984825" cy="738320"/>
          </a:xfrm>
          <a:prstGeom prst="rect">
            <a:avLst/>
          </a:prstGeom>
        </p:spPr>
        <p:txBody>
          <a:bodyPr anchor="t" rtlCol="false" tIns="0" lIns="0" bIns="0" rIns="0">
            <a:spAutoFit/>
          </a:bodyPr>
          <a:lstStyle/>
          <a:p>
            <a:pPr algn="l">
              <a:lnSpc>
                <a:spcPts val="6030"/>
              </a:lnSpc>
              <a:spcBef>
                <a:spcPct val="0"/>
              </a:spcBef>
            </a:pPr>
            <a:r>
              <a:rPr lang="en-US" sz="4307" strike="noStrike" u="none">
                <a:solidFill>
                  <a:srgbClr val="2B4B82"/>
                </a:solidFill>
                <a:latin typeface="Clear Sans Bold"/>
                <a:ea typeface="Clear Sans Bold"/>
              </a:rPr>
              <a:t>Algorithm Design：Clustering</a:t>
            </a:r>
          </a:p>
        </p:txBody>
      </p:sp>
      <p:graphicFrame>
        <p:nvGraphicFramePr>
          <p:cNvPr name="Table 12" id="12"/>
          <p:cNvGraphicFramePr>
            <a:graphicFrameLocks noGrp="true"/>
          </p:cNvGraphicFramePr>
          <p:nvPr/>
        </p:nvGraphicFramePr>
        <p:xfrm>
          <a:off x="1459596" y="5317221"/>
          <a:ext cx="5452124" cy="2324100"/>
        </p:xfrm>
        <a:graphic>
          <a:graphicData uri="http://schemas.openxmlformats.org/drawingml/2006/table">
            <a:tbl>
              <a:tblPr/>
              <a:tblGrid>
                <a:gridCol w="3190947"/>
              </a:tblGrid>
              <a:tr h="2324100">
                <a:tc>
                  <a:txBody>
                    <a:bodyPr anchor="t" rtlCol="false"/>
                    <a:lstStyle/>
                    <a:p>
                      <a:pPr algn="l">
                        <a:lnSpc>
                          <a:spcPts val="4899"/>
                        </a:lnSpc>
                        <a:defRPr/>
                      </a:pPr>
                      <a:r>
                        <a:rPr lang="en-US" sz="3499">
                          <a:solidFill>
                            <a:srgbClr val="2B4B82"/>
                          </a:solidFill>
                          <a:latin typeface="Clear Sans Bold"/>
                        </a:rPr>
                        <a:t>Approach 1: </a:t>
                      </a:r>
                      <a:endParaRPr lang="en-US" sz="1100"/>
                    </a:p>
                    <a:p>
                      <a:pPr>
                        <a:lnSpc>
                          <a:spcPts val="4899"/>
                        </a:lnSpc>
                      </a:pPr>
                      <a:r>
                        <a:rPr lang="en-US" sz="3499">
                          <a:solidFill>
                            <a:srgbClr val="2B4B82"/>
                          </a:solidFill>
                          <a:latin typeface="Clear Sans Bold"/>
                        </a:rPr>
                        <a:t>Traditional Clustering Algorithm</a:t>
                      </a:r>
                    </a:p>
                  </a:txBody>
                  <a:tcPr marL="190500" marR="190500" marT="190500" marB="190500" anchor="ctr">
                    <a:lnL cmpd="sng" algn="ctr" cap="flat" w="0">
                      <a:solidFill>
                        <a:srgbClr val="94DDDE"/>
                      </a:solidFill>
                      <a:prstDash val="solid"/>
                      <a:round/>
                      <a:headEnd type="none" w="med" len="med"/>
                      <a:tailEnd type="none" w="med" len="med"/>
                    </a:lnL>
                    <a:lnR cmpd="sng" algn="ctr" cap="flat" w="0">
                      <a:solidFill>
                        <a:srgbClr val="94DDDE"/>
                      </a:solidFill>
                      <a:prstDash val="solid"/>
                      <a:round/>
                      <a:headEnd type="none" w="med" len="med"/>
                      <a:tailEnd type="none" w="med" len="med"/>
                    </a:lnR>
                    <a:lnT cmpd="sng" algn="ctr" cap="flat" w="0">
                      <a:solidFill>
                        <a:srgbClr val="94DDDE"/>
                      </a:solidFill>
                      <a:prstDash val="solid"/>
                      <a:round/>
                      <a:headEnd type="none" w="med" len="med"/>
                      <a:tailEnd type="none" w="med" len="med"/>
                    </a:lnT>
                    <a:lnB cmpd="sng" algn="ctr" cap="flat" w="0">
                      <a:solidFill>
                        <a:srgbClr val="94DDDE"/>
                      </a:solidFill>
                      <a:prstDash val="solid"/>
                      <a:round/>
                      <a:headEnd type="none" w="med" len="med"/>
                      <a:tailEnd type="none" w="med" len="med"/>
                    </a:lnB>
                  </a:tcPr>
                </a:tc>
              </a:tr>
            </a:tbl>
          </a:graphicData>
        </a:graphic>
      </p:graphicFrame>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10183990" y="1951228"/>
            <a:ext cx="6338112" cy="6384545"/>
          </a:xfrm>
          <a:custGeom>
            <a:avLst/>
            <a:gdLst/>
            <a:ahLst/>
            <a:cxnLst/>
            <a:rect r="r" b="b" t="t" l="l"/>
            <a:pathLst>
              <a:path h="6384545" w="6338112">
                <a:moveTo>
                  <a:pt x="0" y="0"/>
                </a:moveTo>
                <a:lnTo>
                  <a:pt x="6338111" y="0"/>
                </a:lnTo>
                <a:lnTo>
                  <a:pt x="6338111" y="6384544"/>
                </a:lnTo>
                <a:lnTo>
                  <a:pt x="0" y="63845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2353800" y="3598556"/>
            <a:ext cx="7528044" cy="2447925"/>
          </a:xfrm>
          <a:prstGeom prst="rect">
            <a:avLst/>
          </a:prstGeom>
        </p:spPr>
        <p:txBody>
          <a:bodyPr anchor="t" rtlCol="false" tIns="0" lIns="0" bIns="0" rIns="0">
            <a:spAutoFit/>
          </a:bodyPr>
          <a:lstStyle/>
          <a:p>
            <a:pPr>
              <a:lnSpc>
                <a:spcPts val="9600"/>
              </a:lnSpc>
            </a:pPr>
            <a:r>
              <a:rPr lang="en-US" sz="8000">
                <a:solidFill>
                  <a:srgbClr val="F7B4A7"/>
                </a:solidFill>
                <a:latin typeface="Clear Sans Bold"/>
              </a:rPr>
              <a:t>Algorithm Optimization</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grpSp>
        <p:nvGrpSpPr>
          <p:cNvPr name="Group 2" id="2"/>
          <p:cNvGrpSpPr/>
          <p:nvPr/>
        </p:nvGrpSpPr>
        <p:grpSpPr>
          <a:xfrm rot="0">
            <a:off x="0" y="1359927"/>
            <a:ext cx="18288000" cy="182880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B4B82"/>
            </a:solidFill>
          </p:spPr>
        </p:sp>
        <p:sp>
          <p:nvSpPr>
            <p:cNvPr name="TextBox 4" id="4"/>
            <p:cNvSpPr txBox="true"/>
            <p:nvPr/>
          </p:nvSpPr>
          <p:spPr>
            <a:xfrm>
              <a:off x="0" y="-76200"/>
              <a:ext cx="812800" cy="889000"/>
            </a:xfrm>
            <a:prstGeom prst="rect">
              <a:avLst/>
            </a:prstGeom>
          </p:spPr>
          <p:txBody>
            <a:bodyPr anchor="ctr" rtlCol="false" tIns="50800" lIns="50800" bIns="50800" rIns="50800"/>
            <a:lstStyle/>
            <a:p>
              <a:pPr algn="l" marL="0" indent="0" lvl="0">
                <a:lnSpc>
                  <a:spcPts val="5879"/>
                </a:lnSpc>
                <a:spcBef>
                  <a:spcPct val="0"/>
                </a:spcBef>
              </a:pPr>
            </a:p>
          </p:txBody>
        </p:sp>
      </p:grpSp>
      <p:sp>
        <p:nvSpPr>
          <p:cNvPr name="TextBox 5" id="5"/>
          <p:cNvSpPr txBox="true"/>
          <p:nvPr/>
        </p:nvSpPr>
        <p:spPr>
          <a:xfrm rot="0">
            <a:off x="411642" y="358432"/>
            <a:ext cx="12060537" cy="1546094"/>
          </a:xfrm>
          <a:prstGeom prst="rect">
            <a:avLst/>
          </a:prstGeom>
        </p:spPr>
        <p:txBody>
          <a:bodyPr anchor="t" rtlCol="false" tIns="0" lIns="0" bIns="0" rIns="0">
            <a:spAutoFit/>
          </a:bodyPr>
          <a:lstStyle/>
          <a:p>
            <a:pPr>
              <a:lnSpc>
                <a:spcPts val="5061"/>
              </a:lnSpc>
            </a:pPr>
            <a:r>
              <a:rPr lang="en-US" sz="4820">
                <a:solidFill>
                  <a:srgbClr val="2B4B82"/>
                </a:solidFill>
                <a:latin typeface="Clear Sans Bold"/>
              </a:rPr>
              <a:t>SYSTEM DESIGN</a:t>
            </a:r>
            <a:r>
              <a:rPr lang="en-US" sz="4820">
                <a:solidFill>
                  <a:srgbClr val="2B4B82"/>
                </a:solidFill>
                <a:latin typeface="Clear Sans Bold"/>
              </a:rPr>
              <a:t> &amp; IMPLEMENTATION</a:t>
            </a:r>
          </a:p>
          <a:p>
            <a:pPr algn="l" marL="0" indent="0" lvl="0">
              <a:lnSpc>
                <a:spcPts val="6891"/>
              </a:lnSpc>
            </a:pPr>
          </a:p>
        </p:txBody>
      </p:sp>
      <p:graphicFrame>
        <p:nvGraphicFramePr>
          <p:cNvPr name="Table 6" id="6"/>
          <p:cNvGraphicFramePr>
            <a:graphicFrameLocks noGrp="true"/>
          </p:cNvGraphicFramePr>
          <p:nvPr/>
        </p:nvGraphicFramePr>
        <p:xfrm>
          <a:off x="1028700" y="3994405"/>
          <a:ext cx="15780545" cy="6150957"/>
        </p:xfrm>
        <a:graphic>
          <a:graphicData uri="http://schemas.openxmlformats.org/drawingml/2006/table">
            <a:tbl>
              <a:tblPr/>
              <a:tblGrid>
                <a:gridCol w="15780545"/>
              </a:tblGrid>
              <a:tr h="1312257">
                <a:tc>
                  <a:txBody>
                    <a:bodyPr anchor="t" rtlCol="false"/>
                    <a:lstStyle/>
                    <a:p>
                      <a:pPr algn="l">
                        <a:lnSpc>
                          <a:spcPts val="4199"/>
                        </a:lnSpc>
                        <a:defRPr/>
                      </a:pPr>
                      <a:r>
                        <a:rPr lang="en-US" sz="2999">
                          <a:solidFill>
                            <a:srgbClr val="FEFEFE"/>
                          </a:solidFill>
                          <a:latin typeface="Clear Sans Bold"/>
                        </a:rPr>
                        <a:t>Algorithm Optimization: Optimization of Problem Collection Section</a:t>
                      </a:r>
                      <a:endParaRPr lang="en-US" sz="1100"/>
                    </a:p>
                  </a:txBody>
                  <a:tcPr marL="190500" marR="190500" marT="190500" marB="190500" anchor="ctr">
                    <a:lnL cmpd="sng" algn="ctr" cap="flat" w="0">
                      <a:solidFill>
                        <a:srgbClr val="94DDDE"/>
                      </a:solidFill>
                      <a:prstDash val="solid"/>
                      <a:round/>
                      <a:headEnd type="none" w="med" len="med"/>
                      <a:tailEnd type="none" w="med" len="med"/>
                    </a:lnL>
                    <a:lnR cmpd="sng" algn="ctr" cap="flat" w="0">
                      <a:solidFill>
                        <a:srgbClr val="94DDDE"/>
                      </a:solidFill>
                      <a:prstDash val="solid"/>
                      <a:round/>
                      <a:headEnd type="none" w="med" len="med"/>
                      <a:tailEnd type="none" w="med" len="med"/>
                    </a:lnR>
                    <a:lnT cmpd="sng" algn="ctr" cap="flat" w="0">
                      <a:solidFill>
                        <a:srgbClr val="94DDDE"/>
                      </a:solidFill>
                      <a:prstDash val="solid"/>
                      <a:round/>
                      <a:headEnd type="none" w="med" len="med"/>
                      <a:tailEnd type="none" w="med" len="med"/>
                    </a:lnT>
                    <a:lnB cmpd="sng" algn="ctr" cap="flat" w="0">
                      <a:solidFill>
                        <a:srgbClr val="94DDDE"/>
                      </a:solidFill>
                      <a:prstDash val="solid"/>
                      <a:round/>
                      <a:headEnd type="none" w="med" len="med"/>
                      <a:tailEnd type="none" w="med" len="med"/>
                    </a:lnB>
                  </a:tcPr>
                </a:tc>
              </a:tr>
              <a:tr h="4838700">
                <a:tc>
                  <a:txBody>
                    <a:bodyPr anchor="t" rtlCol="false"/>
                    <a:lstStyle/>
                    <a:p>
                      <a:pPr algn="l" marL="496571" indent="-248285" lvl="1">
                        <a:lnSpc>
                          <a:spcPts val="3220"/>
                        </a:lnSpc>
                        <a:buFont typeface="Arial"/>
                        <a:buChar char="•"/>
                        <a:defRPr/>
                      </a:pPr>
                      <a:r>
                        <a:rPr lang="en-US" sz="2300">
                          <a:solidFill>
                            <a:srgbClr val="FEFEFE"/>
                          </a:solidFill>
                          <a:latin typeface="Clear Sans"/>
                        </a:rPr>
                        <a:t>Problem: When collecting user problems, sometimes the users do not express their complete intentions in their questions. For example, users may ask "give me more explanation" without specifying the context. Additionally, sometimes the user's question itself does not have any intention. For example, users may say "well said" without a specific request. Collecting these types of questions is meaningless because we cannot determine the user's true intention from the question. It may even affect the final clustering results.</a:t>
                      </a:r>
                      <a:endParaRPr lang="en-US" sz="1100"/>
                    </a:p>
                    <a:p>
                      <a:pPr marL="496571" indent="-248285" lvl="1">
                        <a:lnSpc>
                          <a:spcPts val="3220"/>
                        </a:lnSpc>
                        <a:buFont typeface="Arial"/>
                        <a:buChar char="•"/>
                      </a:pPr>
                      <a:r>
                        <a:rPr lang="en-US" sz="2300">
                          <a:solidFill>
                            <a:srgbClr val="FEFEFE"/>
                          </a:solidFill>
                          <a:latin typeface="Clear Sans"/>
                        </a:rPr>
                        <a:t>Optimization: Before collecting user problems, obtain the complete semantics of the user by allowing chatgpt to determine if the user's question has a request. The user's request needs to be inserted into the "prompt" section. If the user's request is unclear or there is no specific request, chatgpt will respond with "***". If the user's request is clear, chatgpt will respond in the format "user's request: [Direct and concise statement of the user's request]".</a:t>
                      </a:r>
                    </a:p>
                    <a:p>
                      <a:pPr>
                        <a:lnSpc>
                          <a:spcPts val="3220"/>
                        </a:lnSpc>
                      </a:pPr>
                    </a:p>
                  </a:txBody>
                  <a:tcPr marL="190500" marR="190500" marT="190500" marB="190500" anchor="ctr">
                    <a:lnL cmpd="sng" algn="ctr" cap="flat" w="0">
                      <a:solidFill>
                        <a:srgbClr val="94DDDE"/>
                      </a:solidFill>
                      <a:prstDash val="solid"/>
                      <a:round/>
                      <a:headEnd type="none" w="med" len="med"/>
                      <a:tailEnd type="none" w="med" len="med"/>
                    </a:lnL>
                    <a:lnR cmpd="sng" algn="ctr" cap="flat" w="0">
                      <a:solidFill>
                        <a:srgbClr val="94DDDE"/>
                      </a:solidFill>
                      <a:prstDash val="solid"/>
                      <a:round/>
                      <a:headEnd type="none" w="med" len="med"/>
                      <a:tailEnd type="none" w="med" len="med"/>
                    </a:lnR>
                    <a:lnT cmpd="sng" algn="ctr" cap="flat" w="0">
                      <a:solidFill>
                        <a:srgbClr val="94DDDE"/>
                      </a:solidFill>
                      <a:prstDash val="solid"/>
                      <a:round/>
                      <a:headEnd type="none" w="med" len="med"/>
                      <a:tailEnd type="none" w="med" len="med"/>
                    </a:lnT>
                    <a:lnB cmpd="sng" algn="ctr" cap="flat" w="0">
                      <a:solidFill>
                        <a:srgbClr val="94DDDE"/>
                      </a:solidFill>
                      <a:prstDash val="solid"/>
                      <a:round/>
                      <a:headEnd type="none" w="med" len="med"/>
                      <a:tailEnd type="none" w="med" len="med"/>
                    </a:lnB>
                  </a:tcPr>
                </a:tc>
              </a:tr>
            </a:tbl>
          </a:graphicData>
        </a:graphic>
      </p:graphicFrame>
      <p:grpSp>
        <p:nvGrpSpPr>
          <p:cNvPr name="Group 7" id="7"/>
          <p:cNvGrpSpPr/>
          <p:nvPr/>
        </p:nvGrpSpPr>
        <p:grpSpPr>
          <a:xfrm rot="0">
            <a:off x="0" y="880893"/>
            <a:ext cx="8543078" cy="3113512"/>
            <a:chOff x="0" y="0"/>
            <a:chExt cx="1951360" cy="711170"/>
          </a:xfrm>
        </p:grpSpPr>
        <p:sp>
          <p:nvSpPr>
            <p:cNvPr name="Freeform 8" id="8"/>
            <p:cNvSpPr/>
            <p:nvPr/>
          </p:nvSpPr>
          <p:spPr>
            <a:xfrm flipH="false" flipV="false" rot="0">
              <a:off x="0" y="0"/>
              <a:ext cx="1951360" cy="711170"/>
            </a:xfrm>
            <a:custGeom>
              <a:avLst/>
              <a:gdLst/>
              <a:ahLst/>
              <a:cxnLst/>
              <a:rect r="r" b="b" t="t" l="l"/>
              <a:pathLst>
                <a:path h="711170" w="1951360">
                  <a:moveTo>
                    <a:pt x="1951360" y="355585"/>
                  </a:moveTo>
                  <a:lnTo>
                    <a:pt x="1544960" y="0"/>
                  </a:lnTo>
                  <a:lnTo>
                    <a:pt x="1544960" y="203200"/>
                  </a:lnTo>
                  <a:lnTo>
                    <a:pt x="0" y="203200"/>
                  </a:lnTo>
                  <a:lnTo>
                    <a:pt x="0" y="507970"/>
                  </a:lnTo>
                  <a:lnTo>
                    <a:pt x="1544960" y="507970"/>
                  </a:lnTo>
                  <a:lnTo>
                    <a:pt x="1544960" y="711170"/>
                  </a:lnTo>
                  <a:lnTo>
                    <a:pt x="1951360" y="355585"/>
                  </a:lnTo>
                  <a:close/>
                </a:path>
              </a:pathLst>
            </a:custGeom>
            <a:solidFill>
              <a:srgbClr val="F0ABC1"/>
            </a:solidFill>
          </p:spPr>
        </p:sp>
        <p:sp>
          <p:nvSpPr>
            <p:cNvPr name="TextBox 9" id="9"/>
            <p:cNvSpPr txBox="true"/>
            <p:nvPr/>
          </p:nvSpPr>
          <p:spPr>
            <a:xfrm>
              <a:off x="0" y="127000"/>
              <a:ext cx="1849760" cy="380970"/>
            </a:xfrm>
            <a:prstGeom prst="rect">
              <a:avLst/>
            </a:prstGeom>
          </p:spPr>
          <p:txBody>
            <a:bodyPr anchor="ctr" rtlCol="false" tIns="50800" lIns="50800" bIns="50800" rIns="50800"/>
            <a:lstStyle/>
            <a:p>
              <a:pPr algn="l" marL="0" indent="0" lvl="0">
                <a:lnSpc>
                  <a:spcPts val="5879"/>
                </a:lnSpc>
                <a:spcBef>
                  <a:spcPct val="0"/>
                </a:spcBef>
              </a:pPr>
            </a:p>
          </p:txBody>
        </p:sp>
      </p:grpSp>
      <p:sp>
        <p:nvSpPr>
          <p:cNvPr name="TextBox 10" id="10"/>
          <p:cNvSpPr txBox="true"/>
          <p:nvPr/>
        </p:nvSpPr>
        <p:spPr>
          <a:xfrm rot="0">
            <a:off x="193245" y="2025627"/>
            <a:ext cx="14853805" cy="738320"/>
          </a:xfrm>
          <a:prstGeom prst="rect">
            <a:avLst/>
          </a:prstGeom>
        </p:spPr>
        <p:txBody>
          <a:bodyPr anchor="t" rtlCol="false" tIns="0" lIns="0" bIns="0" rIns="0">
            <a:spAutoFit/>
          </a:bodyPr>
          <a:lstStyle/>
          <a:p>
            <a:pPr algn="l">
              <a:lnSpc>
                <a:spcPts val="6030"/>
              </a:lnSpc>
              <a:spcBef>
                <a:spcPct val="0"/>
              </a:spcBef>
            </a:pPr>
            <a:r>
              <a:rPr lang="en-US" sz="4307">
                <a:solidFill>
                  <a:srgbClr val="2B4B82"/>
                </a:solidFill>
                <a:latin typeface="Clear Sans Bold"/>
                <a:ea typeface="Clear Sans Bold"/>
              </a:rPr>
              <a:t>Algorithm Design：Clustering</a:t>
            </a:r>
          </a:p>
        </p:txBody>
      </p:sp>
      <p:sp>
        <p:nvSpPr>
          <p:cNvPr name="Freeform 11" id="11"/>
          <p:cNvSpPr/>
          <p:nvPr/>
        </p:nvSpPr>
        <p:spPr>
          <a:xfrm flipH="false" flipV="false" rot="0">
            <a:off x="13346424" y="774190"/>
            <a:ext cx="4704069" cy="4738531"/>
          </a:xfrm>
          <a:custGeom>
            <a:avLst/>
            <a:gdLst/>
            <a:ahLst/>
            <a:cxnLst/>
            <a:rect r="r" b="b" t="t" l="l"/>
            <a:pathLst>
              <a:path h="4738531" w="4704069">
                <a:moveTo>
                  <a:pt x="0" y="0"/>
                </a:moveTo>
                <a:lnTo>
                  <a:pt x="4704069" y="0"/>
                </a:lnTo>
                <a:lnTo>
                  <a:pt x="4704069" y="4738532"/>
                </a:lnTo>
                <a:lnTo>
                  <a:pt x="0" y="47385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grpSp>
        <p:nvGrpSpPr>
          <p:cNvPr name="Group 2" id="2"/>
          <p:cNvGrpSpPr/>
          <p:nvPr/>
        </p:nvGrpSpPr>
        <p:grpSpPr>
          <a:xfrm rot="0">
            <a:off x="0" y="1359927"/>
            <a:ext cx="18288000" cy="182880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B4B82"/>
            </a:solidFill>
          </p:spPr>
        </p:sp>
        <p:sp>
          <p:nvSpPr>
            <p:cNvPr name="TextBox 4" id="4"/>
            <p:cNvSpPr txBox="true"/>
            <p:nvPr/>
          </p:nvSpPr>
          <p:spPr>
            <a:xfrm>
              <a:off x="0" y="-76200"/>
              <a:ext cx="812800" cy="889000"/>
            </a:xfrm>
            <a:prstGeom prst="rect">
              <a:avLst/>
            </a:prstGeom>
          </p:spPr>
          <p:txBody>
            <a:bodyPr anchor="ctr" rtlCol="false" tIns="50800" lIns="50800" bIns="50800" rIns="50800"/>
            <a:lstStyle/>
            <a:p>
              <a:pPr algn="l" marL="0" indent="0" lvl="0">
                <a:lnSpc>
                  <a:spcPts val="5879"/>
                </a:lnSpc>
                <a:spcBef>
                  <a:spcPct val="0"/>
                </a:spcBef>
              </a:pPr>
            </a:p>
          </p:txBody>
        </p:sp>
      </p:grpSp>
      <p:sp>
        <p:nvSpPr>
          <p:cNvPr name="TextBox 5" id="5"/>
          <p:cNvSpPr txBox="true"/>
          <p:nvPr/>
        </p:nvSpPr>
        <p:spPr>
          <a:xfrm rot="0">
            <a:off x="411642" y="358432"/>
            <a:ext cx="12060537" cy="1546094"/>
          </a:xfrm>
          <a:prstGeom prst="rect">
            <a:avLst/>
          </a:prstGeom>
        </p:spPr>
        <p:txBody>
          <a:bodyPr anchor="t" rtlCol="false" tIns="0" lIns="0" bIns="0" rIns="0">
            <a:spAutoFit/>
          </a:bodyPr>
          <a:lstStyle/>
          <a:p>
            <a:pPr>
              <a:lnSpc>
                <a:spcPts val="5061"/>
              </a:lnSpc>
            </a:pPr>
            <a:r>
              <a:rPr lang="en-US" sz="4820">
                <a:solidFill>
                  <a:srgbClr val="2B4B82"/>
                </a:solidFill>
                <a:latin typeface="Clear Sans Bold"/>
              </a:rPr>
              <a:t>SYSTEM DESIGN</a:t>
            </a:r>
            <a:r>
              <a:rPr lang="en-US" sz="4820">
                <a:solidFill>
                  <a:srgbClr val="2B4B82"/>
                </a:solidFill>
                <a:latin typeface="Clear Sans Bold"/>
              </a:rPr>
              <a:t> &amp; IMPLEMENTATION</a:t>
            </a:r>
          </a:p>
          <a:p>
            <a:pPr algn="l" marL="0" indent="0" lvl="0">
              <a:lnSpc>
                <a:spcPts val="6891"/>
              </a:lnSpc>
            </a:pPr>
          </a:p>
        </p:txBody>
      </p:sp>
      <p:graphicFrame>
        <p:nvGraphicFramePr>
          <p:cNvPr name="Table 6" id="6"/>
          <p:cNvGraphicFramePr>
            <a:graphicFrameLocks noGrp="true"/>
          </p:cNvGraphicFramePr>
          <p:nvPr/>
        </p:nvGraphicFramePr>
        <p:xfrm>
          <a:off x="1253727" y="3994405"/>
          <a:ext cx="15780545" cy="5350857"/>
        </p:xfrm>
        <a:graphic>
          <a:graphicData uri="http://schemas.openxmlformats.org/drawingml/2006/table">
            <a:tbl>
              <a:tblPr/>
              <a:tblGrid>
                <a:gridCol w="15780545"/>
              </a:tblGrid>
              <a:tr h="1312257">
                <a:tc>
                  <a:txBody>
                    <a:bodyPr anchor="t" rtlCol="false"/>
                    <a:lstStyle/>
                    <a:p>
                      <a:pPr algn="l">
                        <a:lnSpc>
                          <a:spcPts val="4199"/>
                        </a:lnSpc>
                        <a:defRPr/>
                      </a:pPr>
                      <a:r>
                        <a:rPr lang="en-US" sz="2999">
                          <a:solidFill>
                            <a:srgbClr val="FEFEFE"/>
                          </a:solidFill>
                          <a:latin typeface="Clear Sans Bold"/>
                          <a:ea typeface="Clear Sans Bold"/>
                        </a:rPr>
                        <a:t> Prompt：</a:t>
                      </a:r>
                      <a:endParaRPr lang="en-US" sz="1100"/>
                    </a:p>
                  </a:txBody>
                  <a:tcPr marL="190500" marR="190500" marT="190500" marB="190500" anchor="ctr">
                    <a:lnL cmpd="sng" algn="ctr" cap="flat" w="0">
                      <a:solidFill>
                        <a:srgbClr val="94DDDE"/>
                      </a:solidFill>
                      <a:prstDash val="solid"/>
                      <a:round/>
                      <a:headEnd type="none" w="med" len="med"/>
                      <a:tailEnd type="none" w="med" len="med"/>
                    </a:lnL>
                    <a:lnR cmpd="sng" algn="ctr" cap="flat" w="0">
                      <a:solidFill>
                        <a:srgbClr val="94DDDE"/>
                      </a:solidFill>
                      <a:prstDash val="solid"/>
                      <a:round/>
                      <a:headEnd type="none" w="med" len="med"/>
                      <a:tailEnd type="none" w="med" len="med"/>
                    </a:lnR>
                    <a:lnT cmpd="sng" algn="ctr" cap="flat" w="0">
                      <a:solidFill>
                        <a:srgbClr val="94DDDE"/>
                      </a:solidFill>
                      <a:prstDash val="solid"/>
                      <a:round/>
                      <a:headEnd type="none" w="med" len="med"/>
                      <a:tailEnd type="none" w="med" len="med"/>
                    </a:lnT>
                    <a:lnB cmpd="sng" algn="ctr" cap="flat" w="0">
                      <a:solidFill>
                        <a:srgbClr val="94DDDE"/>
                      </a:solidFill>
                      <a:prstDash val="solid"/>
                      <a:round/>
                      <a:headEnd type="none" w="med" len="med"/>
                      <a:tailEnd type="none" w="med" len="med"/>
                    </a:lnB>
                  </a:tcPr>
                </a:tc>
              </a:tr>
              <a:tr h="4038600">
                <a:tc>
                  <a:txBody>
                    <a:bodyPr anchor="t" rtlCol="false"/>
                    <a:lstStyle/>
                    <a:p>
                      <a:pPr algn="l">
                        <a:lnSpc>
                          <a:spcPts val="3220"/>
                        </a:lnSpc>
                        <a:defRPr/>
                      </a:pPr>
                      <a:r>
                        <a:rPr lang="en-US" sz="2300">
                          <a:solidFill>
                            <a:srgbClr val="FEFEFE"/>
                          </a:solidFill>
                          <a:latin typeface="Clear Sans"/>
                        </a:rPr>
                        <a:t>&lt;instruction&gt;</a:t>
                      </a:r>
                      <a:endParaRPr lang="en-US" sz="1100"/>
                    </a:p>
                    <a:p>
                      <a:pPr>
                        <a:lnSpc>
                          <a:spcPts val="3220"/>
                        </a:lnSpc>
                      </a:pPr>
                      <a:r>
                        <a:rPr lang="en-US" sz="2300">
                          <a:solidFill>
                            <a:srgbClr val="FEFEFE"/>
                          </a:solidFill>
                          <a:latin typeface="Clear Sans"/>
                        </a:rPr>
                        <a:t>Refer to the user's query in the 'prompt' section below to give me the user’s request, not prompt's answer.</a:t>
                      </a:r>
                    </a:p>
                    <a:p>
                      <a:pPr>
                        <a:lnSpc>
                          <a:spcPts val="3220"/>
                        </a:lnSpc>
                      </a:pPr>
                      <a:r>
                        <a:rPr lang="en-US" sz="2300">
                          <a:solidFill>
                            <a:srgbClr val="FEFEFE"/>
                          </a:solidFill>
                          <a:latin typeface="Clear Sans"/>
                        </a:rPr>
                        <a:t>- If the user's request is unclear or there are no request, Reply to me: "***".</a:t>
                      </a:r>
                    </a:p>
                    <a:p>
                      <a:pPr>
                        <a:lnSpc>
                          <a:spcPts val="3220"/>
                        </a:lnSpc>
                      </a:pPr>
                      <a:r>
                        <a:rPr lang="en-US" sz="2300">
                          <a:solidFill>
                            <a:srgbClr val="FEFEFE"/>
                          </a:solidFill>
                          <a:latin typeface="Clear Sans"/>
                        </a:rPr>
                        <a:t>- If the user's request is clear, respond using the format: "user's request: [Directly and concisely state user’s request here]"</a:t>
                      </a:r>
                    </a:p>
                    <a:p>
                      <a:pPr>
                        <a:lnSpc>
                          <a:spcPts val="3220"/>
                        </a:lnSpc>
                      </a:pPr>
                      <a:r>
                        <a:rPr lang="en-US" sz="2300">
                          <a:solidFill>
                            <a:srgbClr val="FEFEFE"/>
                          </a:solidFill>
                          <a:latin typeface="Clear Sans"/>
                        </a:rPr>
                        <a:t>&lt;/instruction&gt;</a:t>
                      </a:r>
                    </a:p>
                    <a:p>
                      <a:pPr>
                        <a:lnSpc>
                          <a:spcPts val="3220"/>
                        </a:lnSpc>
                      </a:pPr>
                      <a:r>
                        <a:rPr lang="en-US" sz="2300">
                          <a:solidFill>
                            <a:srgbClr val="FEFEFE"/>
                          </a:solidFill>
                          <a:latin typeface="Clear Sans"/>
                        </a:rPr>
                        <a:t>&lt;prompt&gt;{{ question }}&lt;/prompt&gt;</a:t>
                      </a:r>
                    </a:p>
                    <a:p>
                      <a:pPr>
                        <a:lnSpc>
                          <a:spcPts val="3220"/>
                        </a:lnSpc>
                      </a:pPr>
                    </a:p>
                    <a:p>
                      <a:pPr>
                        <a:lnSpc>
                          <a:spcPts val="3220"/>
                        </a:lnSpc>
                      </a:pPr>
                    </a:p>
                  </a:txBody>
                  <a:tcPr marL="190500" marR="190500" marT="190500" marB="190500" anchor="ctr">
                    <a:lnL cmpd="sng" algn="ctr" cap="flat" w="0">
                      <a:solidFill>
                        <a:srgbClr val="94DDDE"/>
                      </a:solidFill>
                      <a:prstDash val="solid"/>
                      <a:round/>
                      <a:headEnd type="none" w="med" len="med"/>
                      <a:tailEnd type="none" w="med" len="med"/>
                    </a:lnL>
                    <a:lnR cmpd="sng" algn="ctr" cap="flat" w="0">
                      <a:solidFill>
                        <a:srgbClr val="94DDDE"/>
                      </a:solidFill>
                      <a:prstDash val="solid"/>
                      <a:round/>
                      <a:headEnd type="none" w="med" len="med"/>
                      <a:tailEnd type="none" w="med" len="med"/>
                    </a:lnR>
                    <a:lnT cmpd="sng" algn="ctr" cap="flat" w="0">
                      <a:solidFill>
                        <a:srgbClr val="94DDDE"/>
                      </a:solidFill>
                      <a:prstDash val="solid"/>
                      <a:round/>
                      <a:headEnd type="none" w="med" len="med"/>
                      <a:tailEnd type="none" w="med" len="med"/>
                    </a:lnT>
                    <a:lnB cmpd="sng" algn="ctr" cap="flat" w="0">
                      <a:solidFill>
                        <a:srgbClr val="94DDDE"/>
                      </a:solidFill>
                      <a:prstDash val="solid"/>
                      <a:round/>
                      <a:headEnd type="none" w="med" len="med"/>
                      <a:tailEnd type="none" w="med" len="med"/>
                    </a:lnB>
                  </a:tcPr>
                </a:tc>
              </a:tr>
            </a:tbl>
          </a:graphicData>
        </a:graphic>
      </p:graphicFrame>
      <p:grpSp>
        <p:nvGrpSpPr>
          <p:cNvPr name="Group 7" id="7"/>
          <p:cNvGrpSpPr/>
          <p:nvPr/>
        </p:nvGrpSpPr>
        <p:grpSpPr>
          <a:xfrm rot="0">
            <a:off x="0" y="880893"/>
            <a:ext cx="8543078" cy="3113512"/>
            <a:chOff x="0" y="0"/>
            <a:chExt cx="1951360" cy="711170"/>
          </a:xfrm>
        </p:grpSpPr>
        <p:sp>
          <p:nvSpPr>
            <p:cNvPr name="Freeform 8" id="8"/>
            <p:cNvSpPr/>
            <p:nvPr/>
          </p:nvSpPr>
          <p:spPr>
            <a:xfrm flipH="false" flipV="false" rot="0">
              <a:off x="0" y="0"/>
              <a:ext cx="1951360" cy="711170"/>
            </a:xfrm>
            <a:custGeom>
              <a:avLst/>
              <a:gdLst/>
              <a:ahLst/>
              <a:cxnLst/>
              <a:rect r="r" b="b" t="t" l="l"/>
              <a:pathLst>
                <a:path h="711170" w="1951360">
                  <a:moveTo>
                    <a:pt x="1951360" y="355585"/>
                  </a:moveTo>
                  <a:lnTo>
                    <a:pt x="1544960" y="0"/>
                  </a:lnTo>
                  <a:lnTo>
                    <a:pt x="1544960" y="203200"/>
                  </a:lnTo>
                  <a:lnTo>
                    <a:pt x="0" y="203200"/>
                  </a:lnTo>
                  <a:lnTo>
                    <a:pt x="0" y="507970"/>
                  </a:lnTo>
                  <a:lnTo>
                    <a:pt x="1544960" y="507970"/>
                  </a:lnTo>
                  <a:lnTo>
                    <a:pt x="1544960" y="711170"/>
                  </a:lnTo>
                  <a:lnTo>
                    <a:pt x="1951360" y="355585"/>
                  </a:lnTo>
                  <a:close/>
                </a:path>
              </a:pathLst>
            </a:custGeom>
            <a:solidFill>
              <a:srgbClr val="F0ABC1"/>
            </a:solidFill>
          </p:spPr>
        </p:sp>
        <p:sp>
          <p:nvSpPr>
            <p:cNvPr name="TextBox 9" id="9"/>
            <p:cNvSpPr txBox="true"/>
            <p:nvPr/>
          </p:nvSpPr>
          <p:spPr>
            <a:xfrm>
              <a:off x="0" y="127000"/>
              <a:ext cx="1849760" cy="380970"/>
            </a:xfrm>
            <a:prstGeom prst="rect">
              <a:avLst/>
            </a:prstGeom>
          </p:spPr>
          <p:txBody>
            <a:bodyPr anchor="ctr" rtlCol="false" tIns="50800" lIns="50800" bIns="50800" rIns="50800"/>
            <a:lstStyle/>
            <a:p>
              <a:pPr algn="l" marL="0" indent="0" lvl="0">
                <a:lnSpc>
                  <a:spcPts val="5879"/>
                </a:lnSpc>
                <a:spcBef>
                  <a:spcPct val="0"/>
                </a:spcBef>
              </a:pPr>
            </a:p>
          </p:txBody>
        </p:sp>
      </p:grpSp>
      <p:sp>
        <p:nvSpPr>
          <p:cNvPr name="TextBox 10" id="10"/>
          <p:cNvSpPr txBox="true"/>
          <p:nvPr/>
        </p:nvSpPr>
        <p:spPr>
          <a:xfrm rot="0">
            <a:off x="193245" y="2025627"/>
            <a:ext cx="14853805" cy="738320"/>
          </a:xfrm>
          <a:prstGeom prst="rect">
            <a:avLst/>
          </a:prstGeom>
        </p:spPr>
        <p:txBody>
          <a:bodyPr anchor="t" rtlCol="false" tIns="0" lIns="0" bIns="0" rIns="0">
            <a:spAutoFit/>
          </a:bodyPr>
          <a:lstStyle/>
          <a:p>
            <a:pPr algn="l">
              <a:lnSpc>
                <a:spcPts val="6030"/>
              </a:lnSpc>
              <a:spcBef>
                <a:spcPct val="0"/>
              </a:spcBef>
            </a:pPr>
            <a:r>
              <a:rPr lang="en-US" sz="4307">
                <a:solidFill>
                  <a:srgbClr val="2B4B82"/>
                </a:solidFill>
                <a:latin typeface="Clear Sans Bold"/>
                <a:ea typeface="Clear Sans Bold"/>
              </a:rPr>
              <a:t>Algorithm Design：Clustering</a:t>
            </a:r>
          </a:p>
        </p:txBody>
      </p:sp>
      <p:sp>
        <p:nvSpPr>
          <p:cNvPr name="Freeform 11" id="11"/>
          <p:cNvSpPr/>
          <p:nvPr/>
        </p:nvSpPr>
        <p:spPr>
          <a:xfrm flipH="false" flipV="false" rot="0">
            <a:off x="13346424" y="774190"/>
            <a:ext cx="4704069" cy="4738531"/>
          </a:xfrm>
          <a:custGeom>
            <a:avLst/>
            <a:gdLst/>
            <a:ahLst/>
            <a:cxnLst/>
            <a:rect r="r" b="b" t="t" l="l"/>
            <a:pathLst>
              <a:path h="4738531" w="4704069">
                <a:moveTo>
                  <a:pt x="0" y="0"/>
                </a:moveTo>
                <a:lnTo>
                  <a:pt x="4704069" y="0"/>
                </a:lnTo>
                <a:lnTo>
                  <a:pt x="4704069" y="4738532"/>
                </a:lnTo>
                <a:lnTo>
                  <a:pt x="0" y="47385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grpSp>
        <p:nvGrpSpPr>
          <p:cNvPr name="Group 2" id="2"/>
          <p:cNvGrpSpPr/>
          <p:nvPr/>
        </p:nvGrpSpPr>
        <p:grpSpPr>
          <a:xfrm rot="0">
            <a:off x="1865219" y="4426908"/>
            <a:ext cx="9976404" cy="2205355"/>
            <a:chOff x="0" y="0"/>
            <a:chExt cx="13301871" cy="2940473"/>
          </a:xfrm>
        </p:grpSpPr>
        <p:sp>
          <p:nvSpPr>
            <p:cNvPr name="TextBox 3" id="3"/>
            <p:cNvSpPr txBox="true"/>
            <p:nvPr/>
          </p:nvSpPr>
          <p:spPr>
            <a:xfrm rot="0">
              <a:off x="0" y="9525"/>
              <a:ext cx="13301871" cy="1400175"/>
            </a:xfrm>
            <a:prstGeom prst="rect">
              <a:avLst/>
            </a:prstGeom>
          </p:spPr>
          <p:txBody>
            <a:bodyPr anchor="t" rtlCol="false" tIns="0" lIns="0" bIns="0" rIns="0">
              <a:spAutoFit/>
            </a:bodyPr>
            <a:lstStyle/>
            <a:p>
              <a:pPr>
                <a:lnSpc>
                  <a:spcPts val="8399"/>
                </a:lnSpc>
              </a:pPr>
              <a:r>
                <a:rPr lang="en-US" sz="6999">
                  <a:solidFill>
                    <a:srgbClr val="94DDDE"/>
                  </a:solidFill>
                  <a:latin typeface="Clear Sans Bold"/>
                </a:rPr>
                <a:t>System present time</a:t>
              </a:r>
            </a:p>
          </p:txBody>
        </p:sp>
        <p:sp>
          <p:nvSpPr>
            <p:cNvPr name="TextBox 4" id="4"/>
            <p:cNvSpPr txBox="true"/>
            <p:nvPr/>
          </p:nvSpPr>
          <p:spPr>
            <a:xfrm rot="0">
              <a:off x="0" y="2317750"/>
              <a:ext cx="13301871" cy="622723"/>
            </a:xfrm>
            <a:prstGeom prst="rect">
              <a:avLst/>
            </a:prstGeom>
          </p:spPr>
          <p:txBody>
            <a:bodyPr anchor="t" rtlCol="false" tIns="0" lIns="0" bIns="0" rIns="0">
              <a:spAutoFit/>
            </a:bodyPr>
            <a:lstStyle/>
            <a:p>
              <a:pPr>
                <a:lnSpc>
                  <a:spcPts val="3919"/>
                </a:lnSpc>
              </a:pPr>
            </a:p>
          </p:txBody>
        </p:sp>
      </p:grpSp>
      <p:sp>
        <p:nvSpPr>
          <p:cNvPr name="Freeform 5" id="5"/>
          <p:cNvSpPr/>
          <p:nvPr/>
        </p:nvSpPr>
        <p:spPr>
          <a:xfrm flipH="false" flipV="false" rot="0">
            <a:off x="12812653" y="2322150"/>
            <a:ext cx="3662625" cy="5642699"/>
          </a:xfrm>
          <a:custGeom>
            <a:avLst/>
            <a:gdLst/>
            <a:ahLst/>
            <a:cxnLst/>
            <a:rect r="r" b="b" t="t" l="l"/>
            <a:pathLst>
              <a:path h="5642699" w="3662625">
                <a:moveTo>
                  <a:pt x="0" y="0"/>
                </a:moveTo>
                <a:lnTo>
                  <a:pt x="3662625" y="0"/>
                </a:lnTo>
                <a:lnTo>
                  <a:pt x="3662625" y="5642700"/>
                </a:lnTo>
                <a:lnTo>
                  <a:pt x="0" y="56427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grpSp>
        <p:nvGrpSpPr>
          <p:cNvPr name="Group 2" id="2"/>
          <p:cNvGrpSpPr/>
          <p:nvPr/>
        </p:nvGrpSpPr>
        <p:grpSpPr>
          <a:xfrm rot="0">
            <a:off x="1309758" y="1817226"/>
            <a:ext cx="6060519" cy="6652549"/>
            <a:chOff x="0" y="0"/>
            <a:chExt cx="8080692" cy="8870065"/>
          </a:xfrm>
        </p:grpSpPr>
        <p:sp>
          <p:nvSpPr>
            <p:cNvPr name="Freeform 3" id="3"/>
            <p:cNvSpPr/>
            <p:nvPr/>
          </p:nvSpPr>
          <p:spPr>
            <a:xfrm flipH="false" flipV="false" rot="0">
              <a:off x="0" y="0"/>
              <a:ext cx="5166060" cy="6830128"/>
            </a:xfrm>
            <a:custGeom>
              <a:avLst/>
              <a:gdLst/>
              <a:ahLst/>
              <a:cxnLst/>
              <a:rect r="r" b="b" t="t" l="l"/>
              <a:pathLst>
                <a:path h="6830128" w="5166060">
                  <a:moveTo>
                    <a:pt x="0" y="0"/>
                  </a:moveTo>
                  <a:lnTo>
                    <a:pt x="5166060" y="0"/>
                  </a:lnTo>
                  <a:lnTo>
                    <a:pt x="5166060" y="6830128"/>
                  </a:lnTo>
                  <a:lnTo>
                    <a:pt x="0" y="68301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28290" y="1054304"/>
              <a:ext cx="5166060" cy="6830128"/>
            </a:xfrm>
            <a:custGeom>
              <a:avLst/>
              <a:gdLst/>
              <a:ahLst/>
              <a:cxnLst/>
              <a:rect r="r" b="b" t="t" l="l"/>
              <a:pathLst>
                <a:path h="6830128" w="5166060">
                  <a:moveTo>
                    <a:pt x="0" y="0"/>
                  </a:moveTo>
                  <a:lnTo>
                    <a:pt x="5166060" y="0"/>
                  </a:lnTo>
                  <a:lnTo>
                    <a:pt x="5166060" y="6830128"/>
                  </a:lnTo>
                  <a:lnTo>
                    <a:pt x="0" y="68301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914631" y="2039937"/>
              <a:ext cx="5166060" cy="6830128"/>
            </a:xfrm>
            <a:custGeom>
              <a:avLst/>
              <a:gdLst/>
              <a:ahLst/>
              <a:cxnLst/>
              <a:rect r="r" b="b" t="t" l="l"/>
              <a:pathLst>
                <a:path h="6830128" w="5166060">
                  <a:moveTo>
                    <a:pt x="0" y="0"/>
                  </a:moveTo>
                  <a:lnTo>
                    <a:pt x="5166061" y="0"/>
                  </a:lnTo>
                  <a:lnTo>
                    <a:pt x="5166061" y="6830128"/>
                  </a:lnTo>
                  <a:lnTo>
                    <a:pt x="0" y="68301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graphicFrame>
        <p:nvGraphicFramePr>
          <p:cNvPr name="Table 6" id="6"/>
          <p:cNvGraphicFramePr>
            <a:graphicFrameLocks noGrp="true"/>
          </p:cNvGraphicFramePr>
          <p:nvPr/>
        </p:nvGraphicFramePr>
        <p:xfrm>
          <a:off x="7784426" y="1309784"/>
          <a:ext cx="9883945" cy="6770188"/>
        </p:xfrm>
        <a:graphic>
          <a:graphicData uri="http://schemas.openxmlformats.org/drawingml/2006/table">
            <a:tbl>
              <a:tblPr/>
              <a:tblGrid>
                <a:gridCol w="9883945"/>
              </a:tblGrid>
              <a:tr h="2823600">
                <a:tc>
                  <a:txBody>
                    <a:bodyPr anchor="t" rtlCol="false"/>
                    <a:lstStyle/>
                    <a:p>
                      <a:pPr algn="l">
                        <a:lnSpc>
                          <a:spcPts val="9520"/>
                        </a:lnSpc>
                        <a:defRPr/>
                      </a:pPr>
                      <a:r>
                        <a:rPr lang="en-US" sz="6800">
                          <a:solidFill>
                            <a:srgbClr val="F7B4A7"/>
                          </a:solidFill>
                          <a:latin typeface="Clear Sans Bold"/>
                        </a:rPr>
                        <a:t>Technical Background</a:t>
                      </a:r>
                      <a:endParaRPr lang="en-US" sz="1100"/>
                    </a:p>
                  </a:txBody>
                  <a:tcPr marL="190500" marR="190500" marT="190500" marB="190500" anchor="ctr">
                    <a:lnL cmpd="sng" algn="ctr" cap="flat" w="66675">
                      <a:solidFill>
                        <a:srgbClr val="2B4B82"/>
                      </a:solidFill>
                      <a:prstDash val="solid"/>
                      <a:round/>
                      <a:headEnd type="none" w="med" len="med"/>
                      <a:tailEnd type="none" w="med" len="med"/>
                    </a:lnL>
                    <a:lnR cmpd="sng" algn="ctr" cap="flat" w="66675">
                      <a:solidFill>
                        <a:srgbClr val="2B4B82"/>
                      </a:solidFill>
                      <a:prstDash val="solid"/>
                      <a:round/>
                      <a:headEnd type="none" w="med" len="med"/>
                      <a:tailEnd type="none" w="med" len="med"/>
                    </a:lnR>
                    <a:lnT cmpd="sng" algn="ctr" cap="flat" w="66675">
                      <a:solidFill>
                        <a:srgbClr val="2B4B82"/>
                      </a:solidFill>
                      <a:prstDash val="solid"/>
                      <a:round/>
                      <a:headEnd type="none" w="med" len="med"/>
                      <a:tailEnd type="none" w="med" len="med"/>
                    </a:lnT>
                    <a:lnB cmpd="sng" algn="ctr" cap="flat" w="66675">
                      <a:solidFill>
                        <a:srgbClr val="2B4B82"/>
                      </a:solidFill>
                      <a:prstDash val="solid"/>
                      <a:round/>
                      <a:headEnd type="none" w="med" len="med"/>
                      <a:tailEnd type="none" w="med" len="med"/>
                    </a:lnB>
                  </a:tcPr>
                </a:tc>
              </a:tr>
              <a:tr h="3946587">
                <a:tc>
                  <a:txBody>
                    <a:bodyPr anchor="t" rtlCol="false"/>
                    <a:lstStyle/>
                    <a:p>
                      <a:pPr algn="l">
                        <a:lnSpc>
                          <a:spcPts val="4060"/>
                        </a:lnSpc>
                        <a:defRPr/>
                      </a:pPr>
                      <a:r>
                        <a:rPr lang="en-US" sz="2900">
                          <a:solidFill>
                            <a:srgbClr val="94DDDE"/>
                          </a:solidFill>
                          <a:latin typeface="Clear Sans Bold"/>
                        </a:rPr>
                        <a:t>This project involves the following technologies:</a:t>
                      </a:r>
                      <a:endParaRPr lang="en-US" sz="1100"/>
                    </a:p>
                    <a:p>
                      <a:pPr marL="626111" indent="-313055" lvl="1">
                        <a:lnSpc>
                          <a:spcPts val="4060"/>
                        </a:lnSpc>
                        <a:buFont typeface="Arial"/>
                        <a:buChar char="•"/>
                      </a:pPr>
                      <a:r>
                        <a:rPr lang="en-US" sz="2900">
                          <a:solidFill>
                            <a:srgbClr val="94DDDE"/>
                          </a:solidFill>
                          <a:latin typeface="Clear Sans"/>
                        </a:rPr>
                        <a:t>Clustering Models: K-Means Clustering, DBSCAN</a:t>
                      </a:r>
                    </a:p>
                    <a:p>
                      <a:pPr marL="626111" indent="-313055" lvl="1">
                        <a:lnSpc>
                          <a:spcPts val="4060"/>
                        </a:lnSpc>
                        <a:buFont typeface="Arial"/>
                        <a:buChar char="•"/>
                      </a:pPr>
                      <a:r>
                        <a:rPr lang="en-US" sz="2900">
                          <a:solidFill>
                            <a:srgbClr val="94DDDE"/>
                          </a:solidFill>
                          <a:latin typeface="Clear Sans"/>
                        </a:rPr>
                        <a:t>GPT Model </a:t>
                      </a:r>
                    </a:p>
                    <a:p>
                      <a:pPr marL="626111" indent="-313055" lvl="1">
                        <a:lnSpc>
                          <a:spcPts val="4060"/>
                        </a:lnSpc>
                        <a:buFont typeface="Arial"/>
                        <a:buChar char="•"/>
                      </a:pPr>
                      <a:r>
                        <a:rPr lang="en-US" sz="2900">
                          <a:solidFill>
                            <a:srgbClr val="94DDDE"/>
                          </a:solidFill>
                          <a:latin typeface="Clear Sans"/>
                        </a:rPr>
                        <a:t>Similar Vector Retrieval </a:t>
                      </a:r>
                    </a:p>
                    <a:p>
                      <a:pPr marL="626111" indent="-313055" lvl="1">
                        <a:lnSpc>
                          <a:spcPts val="4060"/>
                        </a:lnSpc>
                        <a:buFont typeface="Arial"/>
                        <a:buChar char="•"/>
                      </a:pPr>
                      <a:r>
                        <a:rPr lang="en-US" sz="2900">
                          <a:solidFill>
                            <a:srgbClr val="94DDDE"/>
                          </a:solidFill>
                          <a:latin typeface="Clear Sans"/>
                        </a:rPr>
                        <a:t>Langchain</a:t>
                      </a:r>
                    </a:p>
                    <a:p>
                      <a:pPr marL="626111" indent="-313055" lvl="1">
                        <a:lnSpc>
                          <a:spcPts val="4060"/>
                        </a:lnSpc>
                        <a:buFont typeface="Arial"/>
                        <a:buChar char="•"/>
                      </a:pPr>
                      <a:r>
                        <a:rPr lang="en-US" sz="2900">
                          <a:solidFill>
                            <a:srgbClr val="94DDDE"/>
                          </a:solidFill>
                          <a:latin typeface="Clear Sans"/>
                        </a:rPr>
                        <a:t>Retrieval-Augmented Generation (RAG)</a:t>
                      </a:r>
                    </a:p>
                  </a:txBody>
                  <a:tcPr marL="190500" marR="190500" marT="190500" marB="190500" anchor="ctr">
                    <a:lnL cmpd="sng" algn="ctr" cap="flat" w="66675">
                      <a:solidFill>
                        <a:srgbClr val="2B4B82"/>
                      </a:solidFill>
                      <a:prstDash val="solid"/>
                      <a:round/>
                      <a:headEnd type="none" w="med" len="med"/>
                      <a:tailEnd type="none" w="med" len="med"/>
                    </a:lnL>
                    <a:lnR cmpd="sng" algn="ctr" cap="flat" w="66675">
                      <a:solidFill>
                        <a:srgbClr val="2B4B82"/>
                      </a:solidFill>
                      <a:prstDash val="solid"/>
                      <a:round/>
                      <a:headEnd type="none" w="med" len="med"/>
                      <a:tailEnd type="none" w="med" len="med"/>
                    </a:lnR>
                    <a:lnT cmpd="sng" algn="ctr" cap="flat" w="66675">
                      <a:solidFill>
                        <a:srgbClr val="2B4B82"/>
                      </a:solidFill>
                      <a:prstDash val="solid"/>
                      <a:round/>
                      <a:headEnd type="none" w="med" len="med"/>
                      <a:tailEnd type="none" w="med" len="med"/>
                    </a:lnT>
                    <a:lnB cmpd="sng" algn="ctr" cap="flat" w="66675">
                      <a:solidFill>
                        <a:srgbClr val="2B4B82"/>
                      </a:solidFill>
                      <a:prstDash val="solid"/>
                      <a:round/>
                      <a:headEnd type="none" w="med" len="med"/>
                      <a:tailEnd type="none" w="med" len="med"/>
                    </a:lnB>
                  </a:tcPr>
                </a:tc>
              </a:tr>
            </a:tbl>
          </a:graphicData>
        </a:graphic>
      </p:graphicFrame>
    </p:spTree>
  </p:cSld>
  <p:clrMapOvr>
    <a:masterClrMapping/>
  </p:clrMapOvr>
</p:sld>
</file>

<file path=ppt/slides/slide30.xml><?xml version="1.0" encoding="utf-8"?>
<p:sld xmlns:p="http://schemas.openxmlformats.org/presentationml/2006/main" xmlns:a="http://schemas.openxmlformats.org/drawingml/2006/main">
  <p:cSld>
    <p:bg>
      <p:bgPr>
        <a:solidFill>
          <a:srgbClr val="2B4B82"/>
        </a:solidFill>
      </p:bgPr>
    </p:bg>
    <p:spTree>
      <p:nvGrpSpPr>
        <p:cNvPr id="1" name=""/>
        <p:cNvGrpSpPr/>
        <p:nvPr/>
      </p:nvGrpSpPr>
      <p:grpSpPr>
        <a:xfrm>
          <a:off x="0" y="0"/>
          <a:ext cx="0" cy="0"/>
          <a:chOff x="0" y="0"/>
          <a:chExt cx="0" cy="0"/>
        </a:xfrm>
      </p:grpSpPr>
      <p:sp>
        <p:nvSpPr>
          <p:cNvPr name="TextBox 2" id="2"/>
          <p:cNvSpPr txBox="true"/>
          <p:nvPr/>
        </p:nvSpPr>
        <p:spPr>
          <a:xfrm rot="0">
            <a:off x="6129350" y="4504811"/>
            <a:ext cx="5772591" cy="883920"/>
          </a:xfrm>
          <a:prstGeom prst="rect">
            <a:avLst/>
          </a:prstGeom>
        </p:spPr>
        <p:txBody>
          <a:bodyPr anchor="t" rtlCol="false" tIns="0" lIns="0" bIns="0" rIns="0">
            <a:spAutoFit/>
          </a:bodyPr>
          <a:lstStyle/>
          <a:p>
            <a:pPr>
              <a:lnSpc>
                <a:spcPts val="6719"/>
              </a:lnSpc>
            </a:pPr>
            <a:r>
              <a:rPr lang="en-US" sz="6399">
                <a:solidFill>
                  <a:srgbClr val="94DDDE"/>
                </a:solidFill>
                <a:latin typeface="Clear Sans Bold"/>
                <a:ea typeface="Clear Sans Bold"/>
              </a:rPr>
              <a:t>Thanks！！！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TextBox 2" id="2"/>
          <p:cNvSpPr txBox="true"/>
          <p:nvPr/>
        </p:nvSpPr>
        <p:spPr>
          <a:xfrm rot="0">
            <a:off x="1141536" y="2848414"/>
            <a:ext cx="9042454" cy="3667125"/>
          </a:xfrm>
          <a:prstGeom prst="rect">
            <a:avLst/>
          </a:prstGeom>
        </p:spPr>
        <p:txBody>
          <a:bodyPr anchor="t" rtlCol="false" tIns="0" lIns="0" bIns="0" rIns="0">
            <a:spAutoFit/>
          </a:bodyPr>
          <a:lstStyle/>
          <a:p>
            <a:pPr algn="ctr">
              <a:lnSpc>
                <a:spcPts val="9600"/>
              </a:lnSpc>
            </a:pPr>
            <a:r>
              <a:rPr lang="en-US" sz="8000">
                <a:solidFill>
                  <a:srgbClr val="F7B4A7"/>
                </a:solidFill>
                <a:latin typeface="Clear Sans Bold"/>
              </a:rPr>
              <a:t>System Design </a:t>
            </a:r>
          </a:p>
          <a:p>
            <a:pPr algn="ctr">
              <a:lnSpc>
                <a:spcPts val="9600"/>
              </a:lnSpc>
            </a:pPr>
            <a:r>
              <a:rPr lang="en-US" sz="8000">
                <a:solidFill>
                  <a:srgbClr val="F7B4A7"/>
                </a:solidFill>
                <a:latin typeface="Clear Sans Bold"/>
              </a:rPr>
              <a:t>&amp; </a:t>
            </a:r>
          </a:p>
          <a:p>
            <a:pPr algn="ctr">
              <a:lnSpc>
                <a:spcPts val="9600"/>
              </a:lnSpc>
            </a:pPr>
            <a:r>
              <a:rPr lang="en-US" sz="8000">
                <a:solidFill>
                  <a:srgbClr val="F7B4A7"/>
                </a:solidFill>
                <a:latin typeface="Clear Sans Bold"/>
              </a:rPr>
              <a:t>Implementation</a:t>
            </a:r>
          </a:p>
        </p:txBody>
      </p:sp>
      <p:sp>
        <p:nvSpPr>
          <p:cNvPr name="Freeform 3" id="3"/>
          <p:cNvSpPr/>
          <p:nvPr/>
        </p:nvSpPr>
        <p:spPr>
          <a:xfrm flipH="false" flipV="false" rot="0">
            <a:off x="10365437" y="1028700"/>
            <a:ext cx="5412816" cy="8111850"/>
          </a:xfrm>
          <a:custGeom>
            <a:avLst/>
            <a:gdLst/>
            <a:ahLst/>
            <a:cxnLst/>
            <a:rect r="r" b="b" t="t" l="l"/>
            <a:pathLst>
              <a:path h="8111850" w="5412816">
                <a:moveTo>
                  <a:pt x="0" y="0"/>
                </a:moveTo>
                <a:lnTo>
                  <a:pt x="5412816" y="0"/>
                </a:lnTo>
                <a:lnTo>
                  <a:pt x="5412816" y="8111850"/>
                </a:lnTo>
                <a:lnTo>
                  <a:pt x="0" y="81118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p:cSld>
    <p:bg>
      <p:bgPr>
        <a:solidFill>
          <a:srgbClr val="94DDDE"/>
        </a:solidFill>
      </p:bgPr>
    </p:bg>
    <p:spTree>
      <p:nvGrpSpPr>
        <p:cNvPr id="1" name=""/>
        <p:cNvGrpSpPr/>
        <p:nvPr/>
      </p:nvGrpSpPr>
      <p:grpSpPr>
        <a:xfrm>
          <a:off x="0" y="0"/>
          <a:ext cx="0" cy="0"/>
          <a:chOff x="0" y="0"/>
          <a:chExt cx="0" cy="0"/>
        </a:xfrm>
      </p:grpSpPr>
      <p:grpSp>
        <p:nvGrpSpPr>
          <p:cNvPr name="Group 2" id="2"/>
          <p:cNvGrpSpPr/>
          <p:nvPr/>
        </p:nvGrpSpPr>
        <p:grpSpPr>
          <a:xfrm rot="0">
            <a:off x="-553176" y="-45961"/>
            <a:ext cx="18841176" cy="1842988"/>
            <a:chOff x="0" y="0"/>
            <a:chExt cx="837386" cy="81911"/>
          </a:xfrm>
        </p:grpSpPr>
        <p:sp>
          <p:nvSpPr>
            <p:cNvPr name="Freeform 3" id="3"/>
            <p:cNvSpPr/>
            <p:nvPr/>
          </p:nvSpPr>
          <p:spPr>
            <a:xfrm flipH="false" flipV="false" rot="0">
              <a:off x="0" y="0"/>
              <a:ext cx="837386" cy="81911"/>
            </a:xfrm>
            <a:custGeom>
              <a:avLst/>
              <a:gdLst/>
              <a:ahLst/>
              <a:cxnLst/>
              <a:rect r="r" b="b" t="t" l="l"/>
              <a:pathLst>
                <a:path h="81911" w="837386">
                  <a:moveTo>
                    <a:pt x="0" y="0"/>
                  </a:moveTo>
                  <a:lnTo>
                    <a:pt x="837386" y="0"/>
                  </a:lnTo>
                  <a:lnTo>
                    <a:pt x="837386" y="81911"/>
                  </a:lnTo>
                  <a:lnTo>
                    <a:pt x="0" y="81911"/>
                  </a:lnTo>
                  <a:close/>
                </a:path>
              </a:pathLst>
            </a:custGeom>
            <a:solidFill>
              <a:srgbClr val="2B4B82"/>
            </a:solidFill>
          </p:spPr>
        </p:sp>
        <p:sp>
          <p:nvSpPr>
            <p:cNvPr name="TextBox 4" id="4"/>
            <p:cNvSpPr txBox="true"/>
            <p:nvPr/>
          </p:nvSpPr>
          <p:spPr>
            <a:xfrm>
              <a:off x="0" y="-76200"/>
              <a:ext cx="837386" cy="158111"/>
            </a:xfrm>
            <a:prstGeom prst="rect">
              <a:avLst/>
            </a:prstGeom>
          </p:spPr>
          <p:txBody>
            <a:bodyPr anchor="ctr" rtlCol="false" tIns="50800" lIns="50800" bIns="50800" rIns="50800"/>
            <a:lstStyle/>
            <a:p>
              <a:pPr algn="l" marL="0" indent="0" lvl="0">
                <a:lnSpc>
                  <a:spcPts val="5879"/>
                </a:lnSpc>
                <a:spcBef>
                  <a:spcPct val="0"/>
                </a:spcBef>
              </a:pPr>
            </a:p>
          </p:txBody>
        </p:sp>
      </p:grpSp>
      <p:sp>
        <p:nvSpPr>
          <p:cNvPr name="TextBox 5" id="5"/>
          <p:cNvSpPr txBox="true"/>
          <p:nvPr/>
        </p:nvSpPr>
        <p:spPr>
          <a:xfrm rot="0">
            <a:off x="193245" y="421772"/>
            <a:ext cx="12060537" cy="1546705"/>
          </a:xfrm>
          <a:prstGeom prst="rect">
            <a:avLst/>
          </a:prstGeom>
        </p:spPr>
        <p:txBody>
          <a:bodyPr anchor="t" rtlCol="false" tIns="0" lIns="0" bIns="0" rIns="0">
            <a:spAutoFit/>
          </a:bodyPr>
          <a:lstStyle/>
          <a:p>
            <a:pPr>
              <a:lnSpc>
                <a:spcPts val="5061"/>
              </a:lnSpc>
            </a:pPr>
            <a:r>
              <a:rPr lang="en-US" sz="4820">
                <a:solidFill>
                  <a:srgbClr val="FEFEFE"/>
                </a:solidFill>
                <a:latin typeface="Clear Sans Bold"/>
              </a:rPr>
              <a:t>SYSTEM DESIGN</a:t>
            </a:r>
            <a:r>
              <a:rPr lang="en-US" sz="4820">
                <a:solidFill>
                  <a:srgbClr val="FEFEFE"/>
                </a:solidFill>
                <a:latin typeface="Clear Sans Bold"/>
              </a:rPr>
              <a:t> &amp; IMPLEMENTATION</a:t>
            </a:r>
          </a:p>
          <a:p>
            <a:pPr algn="l" marL="0" indent="0" lvl="0">
              <a:lnSpc>
                <a:spcPts val="6891"/>
              </a:lnSpc>
            </a:pPr>
          </a:p>
        </p:txBody>
      </p:sp>
      <p:graphicFrame>
        <p:nvGraphicFramePr>
          <p:cNvPr name="Table 6" id="6"/>
          <p:cNvGraphicFramePr>
            <a:graphicFrameLocks noGrp="true"/>
          </p:cNvGraphicFramePr>
          <p:nvPr/>
        </p:nvGraphicFramePr>
        <p:xfrm>
          <a:off x="429210" y="3560394"/>
          <a:ext cx="14095444" cy="1756827"/>
        </p:xfrm>
        <a:graphic>
          <a:graphicData uri="http://schemas.openxmlformats.org/drawingml/2006/table">
            <a:tbl>
              <a:tblPr/>
              <a:tblGrid>
                <a:gridCol w="14095444"/>
              </a:tblGrid>
              <a:tr h="1756827">
                <a:tc>
                  <a:txBody>
                    <a:bodyPr anchor="t" rtlCol="false"/>
                    <a:lstStyle/>
                    <a:p>
                      <a:pPr algn="l">
                        <a:lnSpc>
                          <a:spcPts val="4899"/>
                        </a:lnSpc>
                        <a:defRPr/>
                      </a:pPr>
                      <a:r>
                        <a:rPr lang="en-US" sz="3499">
                          <a:solidFill>
                            <a:srgbClr val="2B4B82"/>
                          </a:solidFill>
                          <a:latin typeface="Clear Sans Bold"/>
                        </a:rPr>
                        <a:t>Approach 1: Summarizing only the beginning of each paragraph</a:t>
                      </a:r>
                      <a:endParaRPr lang="en-US" sz="1100"/>
                    </a:p>
                  </a:txBody>
                  <a:tcPr marL="190500" marR="190500" marT="190500" marB="190500" anchor="ctr">
                    <a:lnL cmpd="sng" algn="ctr" cap="flat" w="0">
                      <a:solidFill>
                        <a:srgbClr val="94DDDE"/>
                      </a:solidFill>
                      <a:prstDash val="solid"/>
                      <a:round/>
                      <a:headEnd type="none" w="med" len="med"/>
                      <a:tailEnd type="none" w="med" len="med"/>
                    </a:lnL>
                    <a:lnR cmpd="sng" algn="ctr" cap="flat" w="0">
                      <a:solidFill>
                        <a:srgbClr val="94DDDE"/>
                      </a:solidFill>
                      <a:prstDash val="solid"/>
                      <a:round/>
                      <a:headEnd type="none" w="med" len="med"/>
                      <a:tailEnd type="none" w="med" len="med"/>
                    </a:lnR>
                    <a:lnT cmpd="sng" algn="ctr" cap="flat" w="0">
                      <a:solidFill>
                        <a:srgbClr val="94DDDE"/>
                      </a:solidFill>
                      <a:prstDash val="solid"/>
                      <a:round/>
                      <a:headEnd type="none" w="med" len="med"/>
                      <a:tailEnd type="none" w="med" len="med"/>
                    </a:lnT>
                    <a:lnB cmpd="sng" algn="ctr" cap="flat" w="0">
                      <a:solidFill>
                        <a:srgbClr val="94DDDE"/>
                      </a:solidFill>
                      <a:prstDash val="solid"/>
                      <a:round/>
                      <a:headEnd type="none" w="med" len="med"/>
                      <a:tailEnd type="none" w="med" len="med"/>
                    </a:lnB>
                  </a:tcPr>
                </a:tc>
              </a:tr>
            </a:tbl>
          </a:graphicData>
        </a:graphic>
      </p:graphicFrame>
      <p:grpSp>
        <p:nvGrpSpPr>
          <p:cNvPr name="Group 7" id="7"/>
          <p:cNvGrpSpPr/>
          <p:nvPr/>
        </p:nvGrpSpPr>
        <p:grpSpPr>
          <a:xfrm rot="0">
            <a:off x="0" y="880893"/>
            <a:ext cx="8015933" cy="3113512"/>
            <a:chOff x="0" y="0"/>
            <a:chExt cx="1830953" cy="711170"/>
          </a:xfrm>
        </p:grpSpPr>
        <p:sp>
          <p:nvSpPr>
            <p:cNvPr name="Freeform 8" id="8"/>
            <p:cNvSpPr/>
            <p:nvPr/>
          </p:nvSpPr>
          <p:spPr>
            <a:xfrm flipH="false" flipV="false" rot="0">
              <a:off x="0" y="0"/>
              <a:ext cx="1830953" cy="711170"/>
            </a:xfrm>
            <a:custGeom>
              <a:avLst/>
              <a:gdLst/>
              <a:ahLst/>
              <a:cxnLst/>
              <a:rect r="r" b="b" t="t" l="l"/>
              <a:pathLst>
                <a:path h="711170" w="1830953">
                  <a:moveTo>
                    <a:pt x="1830953" y="355585"/>
                  </a:moveTo>
                  <a:lnTo>
                    <a:pt x="1424553" y="0"/>
                  </a:lnTo>
                  <a:lnTo>
                    <a:pt x="1424553" y="203200"/>
                  </a:lnTo>
                  <a:lnTo>
                    <a:pt x="0" y="203200"/>
                  </a:lnTo>
                  <a:lnTo>
                    <a:pt x="0" y="507970"/>
                  </a:lnTo>
                  <a:lnTo>
                    <a:pt x="1424553" y="507970"/>
                  </a:lnTo>
                  <a:lnTo>
                    <a:pt x="1424553" y="711170"/>
                  </a:lnTo>
                  <a:lnTo>
                    <a:pt x="1830953" y="355585"/>
                  </a:lnTo>
                  <a:close/>
                </a:path>
              </a:pathLst>
            </a:custGeom>
            <a:solidFill>
              <a:srgbClr val="F0ABC1"/>
            </a:solidFill>
          </p:spPr>
        </p:sp>
        <p:sp>
          <p:nvSpPr>
            <p:cNvPr name="TextBox 9" id="9"/>
            <p:cNvSpPr txBox="true"/>
            <p:nvPr/>
          </p:nvSpPr>
          <p:spPr>
            <a:xfrm>
              <a:off x="0" y="127000"/>
              <a:ext cx="1729353" cy="380970"/>
            </a:xfrm>
            <a:prstGeom prst="rect">
              <a:avLst/>
            </a:prstGeom>
          </p:spPr>
          <p:txBody>
            <a:bodyPr anchor="ctr" rtlCol="false" tIns="50800" lIns="50800" bIns="50800" rIns="50800"/>
            <a:lstStyle/>
            <a:p>
              <a:pPr algn="l" marL="0" indent="0" lvl="0">
                <a:lnSpc>
                  <a:spcPts val="5879"/>
                </a:lnSpc>
                <a:spcBef>
                  <a:spcPct val="0"/>
                </a:spcBef>
              </a:pPr>
            </a:p>
          </p:txBody>
        </p:sp>
      </p:grpSp>
      <p:sp>
        <p:nvSpPr>
          <p:cNvPr name="TextBox 10" id="10"/>
          <p:cNvSpPr txBox="true"/>
          <p:nvPr/>
        </p:nvSpPr>
        <p:spPr>
          <a:xfrm rot="0">
            <a:off x="193245" y="2025627"/>
            <a:ext cx="7984825" cy="738320"/>
          </a:xfrm>
          <a:prstGeom prst="rect">
            <a:avLst/>
          </a:prstGeom>
        </p:spPr>
        <p:txBody>
          <a:bodyPr anchor="t" rtlCol="false" tIns="0" lIns="0" bIns="0" rIns="0">
            <a:spAutoFit/>
          </a:bodyPr>
          <a:lstStyle/>
          <a:p>
            <a:pPr algn="l">
              <a:lnSpc>
                <a:spcPts val="6030"/>
              </a:lnSpc>
              <a:spcBef>
                <a:spcPct val="0"/>
              </a:spcBef>
            </a:pPr>
            <a:r>
              <a:rPr lang="en-US" sz="4307" strike="noStrike" u="none">
                <a:solidFill>
                  <a:srgbClr val="2B4B82"/>
                </a:solidFill>
                <a:latin typeface="Clear Sans Bold"/>
                <a:ea typeface="Clear Sans Bold"/>
              </a:rPr>
              <a:t>Algorithm Design：Summary</a:t>
            </a:r>
          </a:p>
        </p:txBody>
      </p:sp>
      <p:sp>
        <p:nvSpPr>
          <p:cNvPr name="AutoShape 11" id="11"/>
          <p:cNvSpPr/>
          <p:nvPr/>
        </p:nvSpPr>
        <p:spPr>
          <a:xfrm>
            <a:off x="3647266" y="5921158"/>
            <a:ext cx="4943558" cy="0"/>
          </a:xfrm>
          <a:prstGeom prst="line">
            <a:avLst/>
          </a:prstGeom>
          <a:ln cap="flat" w="28575">
            <a:solidFill>
              <a:srgbClr val="31356E"/>
            </a:solidFill>
            <a:prstDash val="solid"/>
            <a:headEnd type="none" len="sm" w="sm"/>
            <a:tailEnd type="none" len="sm" w="sm"/>
          </a:ln>
        </p:spPr>
      </p:sp>
      <p:sp>
        <p:nvSpPr>
          <p:cNvPr name="AutoShape 12" id="12"/>
          <p:cNvSpPr/>
          <p:nvPr/>
        </p:nvSpPr>
        <p:spPr>
          <a:xfrm>
            <a:off x="9491536" y="5921158"/>
            <a:ext cx="5315680" cy="0"/>
          </a:xfrm>
          <a:prstGeom prst="line">
            <a:avLst/>
          </a:prstGeom>
          <a:ln cap="flat" w="28575">
            <a:solidFill>
              <a:srgbClr val="31356E"/>
            </a:solidFill>
            <a:prstDash val="solid"/>
            <a:headEnd type="none" len="sm" w="sm"/>
            <a:tailEnd type="none" len="sm" w="sm"/>
          </a:ln>
        </p:spPr>
      </p:sp>
      <p:grpSp>
        <p:nvGrpSpPr>
          <p:cNvPr name="Group 13" id="13"/>
          <p:cNvGrpSpPr/>
          <p:nvPr/>
        </p:nvGrpSpPr>
        <p:grpSpPr>
          <a:xfrm rot="0">
            <a:off x="2746553" y="5479146"/>
            <a:ext cx="900712" cy="884024"/>
            <a:chOff x="0" y="0"/>
            <a:chExt cx="825825" cy="810524"/>
          </a:xfrm>
        </p:grpSpPr>
        <p:sp>
          <p:nvSpPr>
            <p:cNvPr name="Freeform 14" id="14"/>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15" id="15"/>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sz="4400" spc="752" u="none">
                  <a:solidFill>
                    <a:srgbClr val="2B4B82"/>
                  </a:solidFill>
                  <a:latin typeface="Clear Sans Bold"/>
                </a:rPr>
                <a:t>1</a:t>
              </a:r>
            </a:p>
          </p:txBody>
        </p:sp>
      </p:grpSp>
      <p:grpSp>
        <p:nvGrpSpPr>
          <p:cNvPr name="Group 16" id="16"/>
          <p:cNvGrpSpPr/>
          <p:nvPr/>
        </p:nvGrpSpPr>
        <p:grpSpPr>
          <a:xfrm rot="0">
            <a:off x="8590824" y="5479146"/>
            <a:ext cx="900712" cy="884024"/>
            <a:chOff x="0" y="0"/>
            <a:chExt cx="825825" cy="810524"/>
          </a:xfrm>
        </p:grpSpPr>
        <p:sp>
          <p:nvSpPr>
            <p:cNvPr name="Freeform 17" id="17"/>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18" id="18"/>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sz="4400" spc="752">
                  <a:solidFill>
                    <a:srgbClr val="2B4B82"/>
                  </a:solidFill>
                  <a:latin typeface="Clear Sans Bold"/>
                </a:rPr>
                <a:t>2</a:t>
              </a:r>
            </a:p>
          </p:txBody>
        </p:sp>
      </p:grpSp>
      <p:sp>
        <p:nvSpPr>
          <p:cNvPr name="TextBox 19" id="19"/>
          <p:cNvSpPr txBox="true"/>
          <p:nvPr/>
        </p:nvSpPr>
        <p:spPr>
          <a:xfrm rot="0">
            <a:off x="7840345" y="6461604"/>
            <a:ext cx="2401669" cy="476497"/>
          </a:xfrm>
          <a:prstGeom prst="rect">
            <a:avLst/>
          </a:prstGeom>
        </p:spPr>
        <p:txBody>
          <a:bodyPr anchor="t" rtlCol="false" tIns="0" lIns="0" bIns="0" rIns="0">
            <a:spAutoFit/>
          </a:bodyPr>
          <a:lstStyle/>
          <a:p>
            <a:pPr algn="ctr" marL="0" indent="0" lvl="0">
              <a:lnSpc>
                <a:spcPts val="3919"/>
              </a:lnSpc>
            </a:pPr>
            <a:r>
              <a:rPr lang="en-US" sz="2799" spc="279" u="none">
                <a:solidFill>
                  <a:srgbClr val="2B4B82"/>
                </a:solidFill>
                <a:latin typeface="Clear Sans Bold"/>
              </a:rPr>
              <a:t>STEP </a:t>
            </a:r>
          </a:p>
        </p:txBody>
      </p:sp>
      <p:sp>
        <p:nvSpPr>
          <p:cNvPr name="TextBox 20" id="20"/>
          <p:cNvSpPr txBox="true"/>
          <p:nvPr/>
        </p:nvSpPr>
        <p:spPr>
          <a:xfrm rot="0">
            <a:off x="7301943" y="7042876"/>
            <a:ext cx="3684113" cy="2099445"/>
          </a:xfrm>
          <a:prstGeom prst="rect">
            <a:avLst/>
          </a:prstGeom>
        </p:spPr>
        <p:txBody>
          <a:bodyPr anchor="t" rtlCol="false" tIns="0" lIns="0" bIns="0" rIns="0">
            <a:spAutoFit/>
          </a:bodyPr>
          <a:lstStyle/>
          <a:p>
            <a:pPr algn="ctr">
              <a:lnSpc>
                <a:spcPts val="3360"/>
              </a:lnSpc>
            </a:pPr>
            <a:r>
              <a:rPr lang="en-US" sz="2400">
                <a:solidFill>
                  <a:srgbClr val="2B4B82"/>
                </a:solidFill>
                <a:latin typeface="Clear Sans Medium"/>
              </a:rPr>
              <a:t>Extract the first 400 words from each paragraph, resulting in a cumulative summary of 4,000 words.</a:t>
            </a:r>
          </a:p>
        </p:txBody>
      </p:sp>
      <p:sp>
        <p:nvSpPr>
          <p:cNvPr name="TextBox 21" id="21"/>
          <p:cNvSpPr txBox="true"/>
          <p:nvPr/>
        </p:nvSpPr>
        <p:spPr>
          <a:xfrm rot="0">
            <a:off x="1967206" y="6461604"/>
            <a:ext cx="2459408" cy="481330"/>
          </a:xfrm>
          <a:prstGeom prst="rect">
            <a:avLst/>
          </a:prstGeom>
        </p:spPr>
        <p:txBody>
          <a:bodyPr anchor="t" rtlCol="false" tIns="0" lIns="0" bIns="0" rIns="0">
            <a:spAutoFit/>
          </a:bodyPr>
          <a:lstStyle/>
          <a:p>
            <a:pPr algn="ctr">
              <a:lnSpc>
                <a:spcPts val="3919"/>
              </a:lnSpc>
            </a:pPr>
            <a:r>
              <a:rPr lang="en-US" sz="2799" spc="279">
                <a:solidFill>
                  <a:srgbClr val="2B4B82"/>
                </a:solidFill>
                <a:latin typeface="Clear Sans Bold"/>
              </a:rPr>
              <a:t>STEP </a:t>
            </a:r>
          </a:p>
        </p:txBody>
      </p:sp>
      <p:sp>
        <p:nvSpPr>
          <p:cNvPr name="TextBox 22" id="22"/>
          <p:cNvSpPr txBox="true"/>
          <p:nvPr/>
        </p:nvSpPr>
        <p:spPr>
          <a:xfrm rot="0">
            <a:off x="1497953" y="7206669"/>
            <a:ext cx="3397914" cy="1254333"/>
          </a:xfrm>
          <a:prstGeom prst="rect">
            <a:avLst/>
          </a:prstGeom>
        </p:spPr>
        <p:txBody>
          <a:bodyPr anchor="t" rtlCol="false" tIns="0" lIns="0" bIns="0" rIns="0">
            <a:spAutoFit/>
          </a:bodyPr>
          <a:lstStyle/>
          <a:p>
            <a:pPr algn="ctr">
              <a:lnSpc>
                <a:spcPts val="3360"/>
              </a:lnSpc>
            </a:pPr>
            <a:r>
              <a:rPr lang="en-US" sz="2400">
                <a:solidFill>
                  <a:srgbClr val="2B4B82"/>
                </a:solidFill>
                <a:latin typeface="Clear Sans Medium"/>
              </a:rPr>
              <a:t>the text is evenly divided into several paragraphs.</a:t>
            </a:r>
          </a:p>
        </p:txBody>
      </p:sp>
      <p:sp>
        <p:nvSpPr>
          <p:cNvPr name="TextBox 23" id="23"/>
          <p:cNvSpPr txBox="true"/>
          <p:nvPr/>
        </p:nvSpPr>
        <p:spPr>
          <a:xfrm rot="0">
            <a:off x="14027868" y="6467473"/>
            <a:ext cx="2459408" cy="476497"/>
          </a:xfrm>
          <a:prstGeom prst="rect">
            <a:avLst/>
          </a:prstGeom>
        </p:spPr>
        <p:txBody>
          <a:bodyPr anchor="t" rtlCol="false" tIns="0" lIns="0" bIns="0" rIns="0">
            <a:spAutoFit/>
          </a:bodyPr>
          <a:lstStyle/>
          <a:p>
            <a:pPr algn="ctr" marL="0" indent="0" lvl="0">
              <a:lnSpc>
                <a:spcPts val="3919"/>
              </a:lnSpc>
            </a:pPr>
            <a:r>
              <a:rPr lang="en-US" sz="2799" spc="279" u="none">
                <a:solidFill>
                  <a:srgbClr val="2B4B82"/>
                </a:solidFill>
                <a:latin typeface="Clear Sans Bold"/>
              </a:rPr>
              <a:t>STEP </a:t>
            </a:r>
          </a:p>
        </p:txBody>
      </p:sp>
      <p:sp>
        <p:nvSpPr>
          <p:cNvPr name="TextBox 24" id="24"/>
          <p:cNvSpPr txBox="true"/>
          <p:nvPr/>
        </p:nvSpPr>
        <p:spPr>
          <a:xfrm rot="0">
            <a:off x="13254889" y="7206669"/>
            <a:ext cx="4005368" cy="1676889"/>
          </a:xfrm>
          <a:prstGeom prst="rect">
            <a:avLst/>
          </a:prstGeom>
        </p:spPr>
        <p:txBody>
          <a:bodyPr anchor="t" rtlCol="false" tIns="0" lIns="0" bIns="0" rIns="0">
            <a:spAutoFit/>
          </a:bodyPr>
          <a:lstStyle/>
          <a:p>
            <a:pPr algn="ctr">
              <a:lnSpc>
                <a:spcPts val="3360"/>
              </a:lnSpc>
            </a:pPr>
            <a:r>
              <a:rPr lang="en-US" sz="2400">
                <a:solidFill>
                  <a:srgbClr val="2B4B82"/>
                </a:solidFill>
                <a:latin typeface="Clear Sans Medium"/>
              </a:rPr>
              <a:t>These summary contents are then used for further processing and analysis with the GPT model.</a:t>
            </a:r>
          </a:p>
        </p:txBody>
      </p:sp>
      <p:grpSp>
        <p:nvGrpSpPr>
          <p:cNvPr name="Group 25" id="25"/>
          <p:cNvGrpSpPr/>
          <p:nvPr/>
        </p:nvGrpSpPr>
        <p:grpSpPr>
          <a:xfrm rot="0">
            <a:off x="14807216" y="5479146"/>
            <a:ext cx="900712" cy="884024"/>
            <a:chOff x="0" y="0"/>
            <a:chExt cx="825825" cy="810524"/>
          </a:xfrm>
        </p:grpSpPr>
        <p:sp>
          <p:nvSpPr>
            <p:cNvPr name="Freeform 26" id="26"/>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27" id="27"/>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sz="4400" spc="752">
                  <a:solidFill>
                    <a:srgbClr val="2B4B82"/>
                  </a:solidFill>
                  <a:latin typeface="Clear Sans Bold"/>
                </a:rPr>
                <a:t>3</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grpSp>
        <p:nvGrpSpPr>
          <p:cNvPr name="Group 2" id="2"/>
          <p:cNvGrpSpPr/>
          <p:nvPr/>
        </p:nvGrpSpPr>
        <p:grpSpPr>
          <a:xfrm rot="0">
            <a:off x="-553176" y="-45961"/>
            <a:ext cx="18841176" cy="1842988"/>
            <a:chOff x="0" y="0"/>
            <a:chExt cx="837386" cy="81911"/>
          </a:xfrm>
        </p:grpSpPr>
        <p:sp>
          <p:nvSpPr>
            <p:cNvPr name="Freeform 3" id="3"/>
            <p:cNvSpPr/>
            <p:nvPr/>
          </p:nvSpPr>
          <p:spPr>
            <a:xfrm flipH="false" flipV="false" rot="0">
              <a:off x="0" y="0"/>
              <a:ext cx="837386" cy="81911"/>
            </a:xfrm>
            <a:custGeom>
              <a:avLst/>
              <a:gdLst/>
              <a:ahLst/>
              <a:cxnLst/>
              <a:rect r="r" b="b" t="t" l="l"/>
              <a:pathLst>
                <a:path h="81911" w="837386">
                  <a:moveTo>
                    <a:pt x="0" y="0"/>
                  </a:moveTo>
                  <a:lnTo>
                    <a:pt x="837386" y="0"/>
                  </a:lnTo>
                  <a:lnTo>
                    <a:pt x="837386" y="81911"/>
                  </a:lnTo>
                  <a:lnTo>
                    <a:pt x="0" y="81911"/>
                  </a:lnTo>
                  <a:close/>
                </a:path>
              </a:pathLst>
            </a:custGeom>
            <a:solidFill>
              <a:srgbClr val="2B4B82"/>
            </a:solidFill>
          </p:spPr>
        </p:sp>
        <p:sp>
          <p:nvSpPr>
            <p:cNvPr name="TextBox 4" id="4"/>
            <p:cNvSpPr txBox="true"/>
            <p:nvPr/>
          </p:nvSpPr>
          <p:spPr>
            <a:xfrm>
              <a:off x="0" y="-76200"/>
              <a:ext cx="837386" cy="158111"/>
            </a:xfrm>
            <a:prstGeom prst="rect">
              <a:avLst/>
            </a:prstGeom>
          </p:spPr>
          <p:txBody>
            <a:bodyPr anchor="ctr" rtlCol="false" tIns="50800" lIns="50800" bIns="50800" rIns="50800"/>
            <a:lstStyle/>
            <a:p>
              <a:pPr algn="l" marL="0" indent="0" lvl="0">
                <a:lnSpc>
                  <a:spcPts val="5879"/>
                </a:lnSpc>
                <a:spcBef>
                  <a:spcPct val="0"/>
                </a:spcBef>
              </a:pPr>
            </a:p>
          </p:txBody>
        </p:sp>
      </p:grpSp>
      <p:sp>
        <p:nvSpPr>
          <p:cNvPr name="TextBox 5" id="5"/>
          <p:cNvSpPr txBox="true"/>
          <p:nvPr/>
        </p:nvSpPr>
        <p:spPr>
          <a:xfrm rot="0">
            <a:off x="193245" y="421772"/>
            <a:ext cx="12060537" cy="1546705"/>
          </a:xfrm>
          <a:prstGeom prst="rect">
            <a:avLst/>
          </a:prstGeom>
        </p:spPr>
        <p:txBody>
          <a:bodyPr anchor="t" rtlCol="false" tIns="0" lIns="0" bIns="0" rIns="0">
            <a:spAutoFit/>
          </a:bodyPr>
          <a:lstStyle/>
          <a:p>
            <a:pPr>
              <a:lnSpc>
                <a:spcPts val="5061"/>
              </a:lnSpc>
            </a:pPr>
            <a:r>
              <a:rPr lang="en-US" sz="4820">
                <a:solidFill>
                  <a:srgbClr val="FEFEFE"/>
                </a:solidFill>
                <a:latin typeface="Clear Sans Bold"/>
              </a:rPr>
              <a:t>SYSTEM DESIGN</a:t>
            </a:r>
            <a:r>
              <a:rPr lang="en-US" sz="4820">
                <a:solidFill>
                  <a:srgbClr val="FEFEFE"/>
                </a:solidFill>
                <a:latin typeface="Clear Sans Bold"/>
              </a:rPr>
              <a:t> &amp; IMPLEMENTATION</a:t>
            </a:r>
          </a:p>
          <a:p>
            <a:pPr algn="l" marL="0" indent="0" lvl="0">
              <a:lnSpc>
                <a:spcPts val="6891"/>
              </a:lnSpc>
            </a:pPr>
          </a:p>
        </p:txBody>
      </p:sp>
      <p:graphicFrame>
        <p:nvGraphicFramePr>
          <p:cNvPr name="Table 6" id="6"/>
          <p:cNvGraphicFramePr>
            <a:graphicFrameLocks noGrp="true"/>
          </p:cNvGraphicFramePr>
          <p:nvPr/>
        </p:nvGraphicFramePr>
        <p:xfrm>
          <a:off x="429210" y="3560394"/>
          <a:ext cx="14095444" cy="1756827"/>
        </p:xfrm>
        <a:graphic>
          <a:graphicData uri="http://schemas.openxmlformats.org/drawingml/2006/table">
            <a:tbl>
              <a:tblPr/>
              <a:tblGrid>
                <a:gridCol w="14095444"/>
              </a:tblGrid>
              <a:tr h="1756827">
                <a:tc>
                  <a:txBody>
                    <a:bodyPr anchor="t" rtlCol="false"/>
                    <a:lstStyle/>
                    <a:p>
                      <a:pPr algn="l">
                        <a:lnSpc>
                          <a:spcPts val="4899"/>
                        </a:lnSpc>
                        <a:defRPr/>
                      </a:pPr>
                      <a:r>
                        <a:rPr lang="en-US" sz="3499">
                          <a:solidFill>
                            <a:srgbClr val="2B4B82"/>
                          </a:solidFill>
                          <a:latin typeface="Clear Sans Bold"/>
                        </a:rPr>
                        <a:t>Approach 2: Hierarchical Summary</a:t>
                      </a:r>
                      <a:endParaRPr lang="en-US" sz="1100"/>
                    </a:p>
                  </a:txBody>
                  <a:tcPr marL="190500" marR="190500" marT="190500" marB="190500" anchor="ctr">
                    <a:lnL cmpd="sng" algn="ctr" cap="flat" w="0">
                      <a:solidFill>
                        <a:srgbClr val="94DDDE"/>
                      </a:solidFill>
                      <a:prstDash val="solid"/>
                      <a:round/>
                      <a:headEnd type="none" w="med" len="med"/>
                      <a:tailEnd type="none" w="med" len="med"/>
                    </a:lnL>
                    <a:lnR cmpd="sng" algn="ctr" cap="flat" w="0">
                      <a:solidFill>
                        <a:srgbClr val="94DDDE"/>
                      </a:solidFill>
                      <a:prstDash val="solid"/>
                      <a:round/>
                      <a:headEnd type="none" w="med" len="med"/>
                      <a:tailEnd type="none" w="med" len="med"/>
                    </a:lnR>
                    <a:lnT cmpd="sng" algn="ctr" cap="flat" w="0">
                      <a:solidFill>
                        <a:srgbClr val="94DDDE"/>
                      </a:solidFill>
                      <a:prstDash val="solid"/>
                      <a:round/>
                      <a:headEnd type="none" w="med" len="med"/>
                      <a:tailEnd type="none" w="med" len="med"/>
                    </a:lnT>
                    <a:lnB cmpd="sng" algn="ctr" cap="flat" w="0">
                      <a:solidFill>
                        <a:srgbClr val="94DDDE"/>
                      </a:solidFill>
                      <a:prstDash val="solid"/>
                      <a:round/>
                      <a:headEnd type="none" w="med" len="med"/>
                      <a:tailEnd type="none" w="med" len="med"/>
                    </a:lnB>
                  </a:tcPr>
                </a:tc>
              </a:tr>
            </a:tbl>
          </a:graphicData>
        </a:graphic>
      </p:graphicFrame>
      <p:sp>
        <p:nvSpPr>
          <p:cNvPr name="Freeform 7" id="7"/>
          <p:cNvSpPr/>
          <p:nvPr/>
        </p:nvSpPr>
        <p:spPr>
          <a:xfrm flipH="false" flipV="false" rot="0">
            <a:off x="8693490" y="1968477"/>
            <a:ext cx="8220374" cy="7971585"/>
          </a:xfrm>
          <a:custGeom>
            <a:avLst/>
            <a:gdLst/>
            <a:ahLst/>
            <a:cxnLst/>
            <a:rect r="r" b="b" t="t" l="l"/>
            <a:pathLst>
              <a:path h="7971585" w="8220374">
                <a:moveTo>
                  <a:pt x="0" y="0"/>
                </a:moveTo>
                <a:lnTo>
                  <a:pt x="8220374" y="0"/>
                </a:lnTo>
                <a:lnTo>
                  <a:pt x="8220374" y="7971585"/>
                </a:lnTo>
                <a:lnTo>
                  <a:pt x="0" y="7971585"/>
                </a:lnTo>
                <a:lnTo>
                  <a:pt x="0" y="0"/>
                </a:lnTo>
                <a:close/>
              </a:path>
            </a:pathLst>
          </a:custGeom>
          <a:blipFill>
            <a:blip r:embed="rId3"/>
            <a:stretch>
              <a:fillRect l="0" t="-980" r="0" b="-980"/>
            </a:stretch>
          </a:blipFill>
        </p:spPr>
      </p:sp>
      <p:grpSp>
        <p:nvGrpSpPr>
          <p:cNvPr name="Group 8" id="8"/>
          <p:cNvGrpSpPr/>
          <p:nvPr/>
        </p:nvGrpSpPr>
        <p:grpSpPr>
          <a:xfrm rot="0">
            <a:off x="0" y="880893"/>
            <a:ext cx="8015933" cy="3113512"/>
            <a:chOff x="0" y="0"/>
            <a:chExt cx="1830953" cy="711170"/>
          </a:xfrm>
        </p:grpSpPr>
        <p:sp>
          <p:nvSpPr>
            <p:cNvPr name="Freeform 9" id="9"/>
            <p:cNvSpPr/>
            <p:nvPr/>
          </p:nvSpPr>
          <p:spPr>
            <a:xfrm flipH="false" flipV="false" rot="0">
              <a:off x="0" y="0"/>
              <a:ext cx="1830953" cy="711170"/>
            </a:xfrm>
            <a:custGeom>
              <a:avLst/>
              <a:gdLst/>
              <a:ahLst/>
              <a:cxnLst/>
              <a:rect r="r" b="b" t="t" l="l"/>
              <a:pathLst>
                <a:path h="711170" w="1830953">
                  <a:moveTo>
                    <a:pt x="1830953" y="355585"/>
                  </a:moveTo>
                  <a:lnTo>
                    <a:pt x="1424553" y="0"/>
                  </a:lnTo>
                  <a:lnTo>
                    <a:pt x="1424553" y="203200"/>
                  </a:lnTo>
                  <a:lnTo>
                    <a:pt x="0" y="203200"/>
                  </a:lnTo>
                  <a:lnTo>
                    <a:pt x="0" y="507970"/>
                  </a:lnTo>
                  <a:lnTo>
                    <a:pt x="1424553" y="507970"/>
                  </a:lnTo>
                  <a:lnTo>
                    <a:pt x="1424553" y="711170"/>
                  </a:lnTo>
                  <a:lnTo>
                    <a:pt x="1830953" y="355585"/>
                  </a:lnTo>
                  <a:close/>
                </a:path>
              </a:pathLst>
            </a:custGeom>
            <a:solidFill>
              <a:srgbClr val="F0ABC1"/>
            </a:solidFill>
          </p:spPr>
        </p:sp>
        <p:sp>
          <p:nvSpPr>
            <p:cNvPr name="TextBox 10" id="10"/>
            <p:cNvSpPr txBox="true"/>
            <p:nvPr/>
          </p:nvSpPr>
          <p:spPr>
            <a:xfrm>
              <a:off x="0" y="127000"/>
              <a:ext cx="1729353" cy="380970"/>
            </a:xfrm>
            <a:prstGeom prst="rect">
              <a:avLst/>
            </a:prstGeom>
          </p:spPr>
          <p:txBody>
            <a:bodyPr anchor="ctr" rtlCol="false" tIns="50800" lIns="50800" bIns="50800" rIns="50800"/>
            <a:lstStyle/>
            <a:p>
              <a:pPr algn="l" marL="0" indent="0" lvl="0">
                <a:lnSpc>
                  <a:spcPts val="5879"/>
                </a:lnSpc>
                <a:spcBef>
                  <a:spcPct val="0"/>
                </a:spcBef>
              </a:pPr>
            </a:p>
          </p:txBody>
        </p:sp>
      </p:grpSp>
      <p:sp>
        <p:nvSpPr>
          <p:cNvPr name="TextBox 11" id="11"/>
          <p:cNvSpPr txBox="true"/>
          <p:nvPr/>
        </p:nvSpPr>
        <p:spPr>
          <a:xfrm rot="0">
            <a:off x="193245" y="2025627"/>
            <a:ext cx="7984825" cy="738320"/>
          </a:xfrm>
          <a:prstGeom prst="rect">
            <a:avLst/>
          </a:prstGeom>
        </p:spPr>
        <p:txBody>
          <a:bodyPr anchor="t" rtlCol="false" tIns="0" lIns="0" bIns="0" rIns="0">
            <a:spAutoFit/>
          </a:bodyPr>
          <a:lstStyle/>
          <a:p>
            <a:pPr algn="l">
              <a:lnSpc>
                <a:spcPts val="6030"/>
              </a:lnSpc>
              <a:spcBef>
                <a:spcPct val="0"/>
              </a:spcBef>
            </a:pPr>
            <a:r>
              <a:rPr lang="en-US" sz="4307" strike="noStrike" u="none">
                <a:solidFill>
                  <a:srgbClr val="2B4B82"/>
                </a:solidFill>
                <a:latin typeface="Clear Sans Bold"/>
                <a:ea typeface="Clear Sans Bold"/>
              </a:rPr>
              <a:t>Algorithm Design：</a:t>
            </a:r>
            <a:r>
              <a:rPr lang="en-US" sz="4307" strike="noStrike" u="none">
                <a:solidFill>
                  <a:srgbClr val="545454"/>
                </a:solidFill>
                <a:latin typeface="Clear Sans Bold"/>
              </a:rPr>
              <a:t>Summary</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94DDDE"/>
        </a:solidFill>
      </p:bgPr>
    </p:bg>
    <p:spTree>
      <p:nvGrpSpPr>
        <p:cNvPr id="1" name=""/>
        <p:cNvGrpSpPr/>
        <p:nvPr/>
      </p:nvGrpSpPr>
      <p:grpSpPr>
        <a:xfrm>
          <a:off x="0" y="0"/>
          <a:ext cx="0" cy="0"/>
          <a:chOff x="0" y="0"/>
          <a:chExt cx="0" cy="0"/>
        </a:xfrm>
      </p:grpSpPr>
      <p:grpSp>
        <p:nvGrpSpPr>
          <p:cNvPr name="Group 2" id="2"/>
          <p:cNvGrpSpPr/>
          <p:nvPr/>
        </p:nvGrpSpPr>
        <p:grpSpPr>
          <a:xfrm rot="0">
            <a:off x="-553176" y="-45961"/>
            <a:ext cx="18841176" cy="1842988"/>
            <a:chOff x="0" y="0"/>
            <a:chExt cx="837386" cy="81911"/>
          </a:xfrm>
        </p:grpSpPr>
        <p:sp>
          <p:nvSpPr>
            <p:cNvPr name="Freeform 3" id="3"/>
            <p:cNvSpPr/>
            <p:nvPr/>
          </p:nvSpPr>
          <p:spPr>
            <a:xfrm flipH="false" flipV="false" rot="0">
              <a:off x="0" y="0"/>
              <a:ext cx="837386" cy="81911"/>
            </a:xfrm>
            <a:custGeom>
              <a:avLst/>
              <a:gdLst/>
              <a:ahLst/>
              <a:cxnLst/>
              <a:rect r="r" b="b" t="t" l="l"/>
              <a:pathLst>
                <a:path h="81911" w="837386">
                  <a:moveTo>
                    <a:pt x="0" y="0"/>
                  </a:moveTo>
                  <a:lnTo>
                    <a:pt x="837386" y="0"/>
                  </a:lnTo>
                  <a:lnTo>
                    <a:pt x="837386" y="81911"/>
                  </a:lnTo>
                  <a:lnTo>
                    <a:pt x="0" y="81911"/>
                  </a:lnTo>
                  <a:close/>
                </a:path>
              </a:pathLst>
            </a:custGeom>
            <a:solidFill>
              <a:srgbClr val="2B4B82"/>
            </a:solidFill>
          </p:spPr>
        </p:sp>
        <p:sp>
          <p:nvSpPr>
            <p:cNvPr name="TextBox 4" id="4"/>
            <p:cNvSpPr txBox="true"/>
            <p:nvPr/>
          </p:nvSpPr>
          <p:spPr>
            <a:xfrm>
              <a:off x="0" y="-76200"/>
              <a:ext cx="837386" cy="158111"/>
            </a:xfrm>
            <a:prstGeom prst="rect">
              <a:avLst/>
            </a:prstGeom>
          </p:spPr>
          <p:txBody>
            <a:bodyPr anchor="ctr" rtlCol="false" tIns="50800" lIns="50800" bIns="50800" rIns="50800"/>
            <a:lstStyle/>
            <a:p>
              <a:pPr algn="l" marL="0" indent="0" lvl="0">
                <a:lnSpc>
                  <a:spcPts val="5879"/>
                </a:lnSpc>
                <a:spcBef>
                  <a:spcPct val="0"/>
                </a:spcBef>
              </a:pPr>
            </a:p>
          </p:txBody>
        </p:sp>
      </p:grpSp>
      <p:sp>
        <p:nvSpPr>
          <p:cNvPr name="TextBox 5" id="5"/>
          <p:cNvSpPr txBox="true"/>
          <p:nvPr/>
        </p:nvSpPr>
        <p:spPr>
          <a:xfrm rot="0">
            <a:off x="193245" y="421772"/>
            <a:ext cx="12060537" cy="1546705"/>
          </a:xfrm>
          <a:prstGeom prst="rect">
            <a:avLst/>
          </a:prstGeom>
        </p:spPr>
        <p:txBody>
          <a:bodyPr anchor="t" rtlCol="false" tIns="0" lIns="0" bIns="0" rIns="0">
            <a:spAutoFit/>
          </a:bodyPr>
          <a:lstStyle/>
          <a:p>
            <a:pPr>
              <a:lnSpc>
                <a:spcPts val="5061"/>
              </a:lnSpc>
            </a:pPr>
            <a:r>
              <a:rPr lang="en-US" sz="4820">
                <a:solidFill>
                  <a:srgbClr val="FEFEFE"/>
                </a:solidFill>
                <a:latin typeface="Clear Sans Bold"/>
              </a:rPr>
              <a:t>SYSTEM DESIGN</a:t>
            </a:r>
            <a:r>
              <a:rPr lang="en-US" sz="4820">
                <a:solidFill>
                  <a:srgbClr val="FEFEFE"/>
                </a:solidFill>
                <a:latin typeface="Clear Sans Bold"/>
              </a:rPr>
              <a:t> &amp; IMPLEMENTATION</a:t>
            </a:r>
          </a:p>
          <a:p>
            <a:pPr algn="l" marL="0" indent="0" lvl="0">
              <a:lnSpc>
                <a:spcPts val="6891"/>
              </a:lnSpc>
            </a:pPr>
          </a:p>
        </p:txBody>
      </p:sp>
      <p:graphicFrame>
        <p:nvGraphicFramePr>
          <p:cNvPr name="Table 6" id="6"/>
          <p:cNvGraphicFramePr>
            <a:graphicFrameLocks noGrp="true"/>
          </p:cNvGraphicFramePr>
          <p:nvPr/>
        </p:nvGraphicFramePr>
        <p:xfrm>
          <a:off x="416341" y="4308730"/>
          <a:ext cx="6180685" cy="2943225"/>
        </p:xfrm>
        <a:graphic>
          <a:graphicData uri="http://schemas.openxmlformats.org/drawingml/2006/table">
            <a:tbl>
              <a:tblPr/>
              <a:tblGrid>
                <a:gridCol w="4100731"/>
              </a:tblGrid>
              <a:tr h="2943225">
                <a:tc>
                  <a:txBody>
                    <a:bodyPr anchor="t" rtlCol="false"/>
                    <a:lstStyle/>
                    <a:p>
                      <a:pPr algn="l">
                        <a:lnSpc>
                          <a:spcPts val="4899"/>
                        </a:lnSpc>
                        <a:defRPr/>
                      </a:pPr>
                      <a:r>
                        <a:rPr lang="en-US" sz="3499">
                          <a:solidFill>
                            <a:srgbClr val="2B4B82"/>
                          </a:solidFill>
                          <a:latin typeface="Clear Sans Bold"/>
                        </a:rPr>
                        <a:t>Map prompt: This prompt asks GPT to summarize a paragraph, focusing on the key points and main ideas.</a:t>
                      </a:r>
                      <a:endParaRPr lang="en-US" sz="1100"/>
                    </a:p>
                  </a:txBody>
                  <a:tcPr marL="190500" marR="190500" marT="190500" marB="190500" anchor="ctr">
                    <a:lnL cmpd="sng" algn="ctr" cap="flat" w="0">
                      <a:solidFill>
                        <a:srgbClr val="94DDDE"/>
                      </a:solidFill>
                      <a:prstDash val="solid"/>
                      <a:round/>
                      <a:headEnd type="none" w="med" len="med"/>
                      <a:tailEnd type="none" w="med" len="med"/>
                    </a:lnL>
                    <a:lnR cmpd="sng" algn="ctr" cap="flat" w="0">
                      <a:solidFill>
                        <a:srgbClr val="94DDDE"/>
                      </a:solidFill>
                      <a:prstDash val="solid"/>
                      <a:round/>
                      <a:headEnd type="none" w="med" len="med"/>
                      <a:tailEnd type="none" w="med" len="med"/>
                    </a:lnR>
                    <a:lnT cmpd="sng" algn="ctr" cap="flat" w="0">
                      <a:solidFill>
                        <a:srgbClr val="94DDDE"/>
                      </a:solidFill>
                      <a:prstDash val="solid"/>
                      <a:round/>
                      <a:headEnd type="none" w="med" len="med"/>
                      <a:tailEnd type="none" w="med" len="med"/>
                    </a:lnT>
                    <a:lnB cmpd="sng" algn="ctr" cap="flat" w="0">
                      <a:solidFill>
                        <a:srgbClr val="94DDDE"/>
                      </a:solidFill>
                      <a:prstDash val="solid"/>
                      <a:round/>
                      <a:headEnd type="none" w="med" len="med"/>
                      <a:tailEnd type="none" w="med" len="med"/>
                    </a:lnB>
                  </a:tcPr>
                </a:tc>
              </a:tr>
            </a:tbl>
          </a:graphicData>
        </a:graphic>
      </p:graphicFrame>
      <p:grpSp>
        <p:nvGrpSpPr>
          <p:cNvPr name="Group 7" id="7"/>
          <p:cNvGrpSpPr/>
          <p:nvPr/>
        </p:nvGrpSpPr>
        <p:grpSpPr>
          <a:xfrm rot="0">
            <a:off x="0" y="880893"/>
            <a:ext cx="8015933" cy="3113512"/>
            <a:chOff x="0" y="0"/>
            <a:chExt cx="1830953" cy="711170"/>
          </a:xfrm>
        </p:grpSpPr>
        <p:sp>
          <p:nvSpPr>
            <p:cNvPr name="Freeform 8" id="8"/>
            <p:cNvSpPr/>
            <p:nvPr/>
          </p:nvSpPr>
          <p:spPr>
            <a:xfrm flipH="false" flipV="false" rot="0">
              <a:off x="0" y="0"/>
              <a:ext cx="1830953" cy="711170"/>
            </a:xfrm>
            <a:custGeom>
              <a:avLst/>
              <a:gdLst/>
              <a:ahLst/>
              <a:cxnLst/>
              <a:rect r="r" b="b" t="t" l="l"/>
              <a:pathLst>
                <a:path h="711170" w="1830953">
                  <a:moveTo>
                    <a:pt x="1830953" y="355585"/>
                  </a:moveTo>
                  <a:lnTo>
                    <a:pt x="1424553" y="0"/>
                  </a:lnTo>
                  <a:lnTo>
                    <a:pt x="1424553" y="203200"/>
                  </a:lnTo>
                  <a:lnTo>
                    <a:pt x="0" y="203200"/>
                  </a:lnTo>
                  <a:lnTo>
                    <a:pt x="0" y="507970"/>
                  </a:lnTo>
                  <a:lnTo>
                    <a:pt x="1424553" y="507970"/>
                  </a:lnTo>
                  <a:lnTo>
                    <a:pt x="1424553" y="711170"/>
                  </a:lnTo>
                  <a:lnTo>
                    <a:pt x="1830953" y="355585"/>
                  </a:lnTo>
                  <a:close/>
                </a:path>
              </a:pathLst>
            </a:custGeom>
            <a:solidFill>
              <a:srgbClr val="F0ABC1"/>
            </a:solidFill>
          </p:spPr>
        </p:sp>
        <p:sp>
          <p:nvSpPr>
            <p:cNvPr name="TextBox 9" id="9"/>
            <p:cNvSpPr txBox="true"/>
            <p:nvPr/>
          </p:nvSpPr>
          <p:spPr>
            <a:xfrm>
              <a:off x="0" y="127000"/>
              <a:ext cx="1729353" cy="380970"/>
            </a:xfrm>
            <a:prstGeom prst="rect">
              <a:avLst/>
            </a:prstGeom>
          </p:spPr>
          <p:txBody>
            <a:bodyPr anchor="ctr" rtlCol="false" tIns="50800" lIns="50800" bIns="50800" rIns="50800"/>
            <a:lstStyle/>
            <a:p>
              <a:pPr algn="l" marL="0" indent="0" lvl="0">
                <a:lnSpc>
                  <a:spcPts val="5879"/>
                </a:lnSpc>
                <a:spcBef>
                  <a:spcPct val="0"/>
                </a:spcBef>
              </a:pPr>
            </a:p>
          </p:txBody>
        </p:sp>
      </p:grpSp>
      <p:sp>
        <p:nvSpPr>
          <p:cNvPr name="TextBox 10" id="10"/>
          <p:cNvSpPr txBox="true"/>
          <p:nvPr/>
        </p:nvSpPr>
        <p:spPr>
          <a:xfrm rot="0">
            <a:off x="193245" y="2025627"/>
            <a:ext cx="7984825" cy="738320"/>
          </a:xfrm>
          <a:prstGeom prst="rect">
            <a:avLst/>
          </a:prstGeom>
        </p:spPr>
        <p:txBody>
          <a:bodyPr anchor="t" rtlCol="false" tIns="0" lIns="0" bIns="0" rIns="0">
            <a:spAutoFit/>
          </a:bodyPr>
          <a:lstStyle/>
          <a:p>
            <a:pPr algn="l">
              <a:lnSpc>
                <a:spcPts val="6030"/>
              </a:lnSpc>
              <a:spcBef>
                <a:spcPct val="0"/>
              </a:spcBef>
            </a:pPr>
            <a:r>
              <a:rPr lang="en-US" sz="4307" strike="noStrike" u="none">
                <a:solidFill>
                  <a:srgbClr val="2B4B82"/>
                </a:solidFill>
                <a:latin typeface="Clear Sans Bold"/>
                <a:ea typeface="Clear Sans Bold"/>
              </a:rPr>
              <a:t>Algorithm Design：</a:t>
            </a:r>
            <a:r>
              <a:rPr lang="en-US" sz="4307" strike="noStrike" u="none">
                <a:solidFill>
                  <a:srgbClr val="545454"/>
                </a:solidFill>
                <a:latin typeface="Clear Sans Bold"/>
              </a:rPr>
              <a:t>Summary</a:t>
            </a:r>
          </a:p>
        </p:txBody>
      </p:sp>
      <p:sp>
        <p:nvSpPr>
          <p:cNvPr name="TextBox 11" id="11"/>
          <p:cNvSpPr txBox="true"/>
          <p:nvPr/>
        </p:nvSpPr>
        <p:spPr>
          <a:xfrm rot="0">
            <a:off x="8590610" y="2555707"/>
            <a:ext cx="7667963" cy="6788553"/>
          </a:xfrm>
          <a:prstGeom prst="rect">
            <a:avLst/>
          </a:prstGeom>
        </p:spPr>
        <p:txBody>
          <a:bodyPr anchor="t" rtlCol="false" tIns="0" lIns="0" bIns="0" rIns="0">
            <a:spAutoFit/>
          </a:bodyPr>
          <a:lstStyle/>
          <a:p>
            <a:pPr>
              <a:lnSpc>
                <a:spcPts val="4877"/>
              </a:lnSpc>
              <a:spcBef>
                <a:spcPct val="0"/>
              </a:spcBef>
            </a:pPr>
            <a:r>
              <a:rPr lang="en-US" sz="3484">
                <a:solidFill>
                  <a:srgbClr val="000000"/>
                </a:solidFill>
                <a:latin typeface="Clear Sans Bold"/>
              </a:rPr>
              <a:t>You will be given a single section from a text.</a:t>
            </a:r>
          </a:p>
          <a:p>
            <a:pPr>
              <a:lnSpc>
                <a:spcPts val="4877"/>
              </a:lnSpc>
              <a:spcBef>
                <a:spcPct val="0"/>
              </a:spcBef>
            </a:pPr>
            <a:r>
              <a:rPr lang="en-US" sz="3484">
                <a:solidFill>
                  <a:srgbClr val="000000"/>
                </a:solidFill>
                <a:latin typeface="Clear Sans Bold"/>
              </a:rPr>
              <a:t>This will be enclosed in triple backticks.</a:t>
            </a:r>
          </a:p>
          <a:p>
            <a:pPr>
              <a:lnSpc>
                <a:spcPts val="4877"/>
              </a:lnSpc>
              <a:spcBef>
                <a:spcPct val="0"/>
              </a:spcBef>
            </a:pPr>
            <a:r>
              <a:rPr lang="en-US" sz="3484">
                <a:solidFill>
                  <a:srgbClr val="000000"/>
                </a:solidFill>
                <a:latin typeface="Clear Sans Bold"/>
              </a:rPr>
              <a:t>Please provide a cohesive summary of the following section excerpt,</a:t>
            </a:r>
          </a:p>
          <a:p>
            <a:pPr>
              <a:lnSpc>
                <a:spcPts val="4877"/>
              </a:lnSpc>
              <a:spcBef>
                <a:spcPct val="0"/>
              </a:spcBef>
            </a:pPr>
            <a:r>
              <a:rPr lang="en-US" sz="3484">
                <a:solidFill>
                  <a:srgbClr val="000000"/>
                </a:solidFill>
                <a:latin typeface="Clear Sans Bold"/>
              </a:rPr>
              <a:t>focusing on the key points and main ideas, while maintaining clarity and conciseness.</a:t>
            </a:r>
          </a:p>
          <a:p>
            <a:pPr>
              <a:lnSpc>
                <a:spcPts val="4877"/>
              </a:lnSpc>
              <a:spcBef>
                <a:spcPct val="0"/>
              </a:spcBef>
            </a:pPr>
          </a:p>
          <a:p>
            <a:pPr>
              <a:lnSpc>
                <a:spcPts val="4877"/>
              </a:lnSpc>
              <a:spcBef>
                <a:spcPct val="0"/>
              </a:spcBef>
            </a:pPr>
            <a:r>
              <a:rPr lang="en-US" sz="3484">
                <a:solidFill>
                  <a:srgbClr val="000000"/>
                </a:solidFill>
                <a:latin typeface="Clear Sans Bold"/>
              </a:rPr>
              <a:t>&lt;text&gt;{text}&lt;/text&gt;</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94DDDE"/>
        </a:solidFill>
      </p:bgPr>
    </p:bg>
    <p:spTree>
      <p:nvGrpSpPr>
        <p:cNvPr id="1" name=""/>
        <p:cNvGrpSpPr/>
        <p:nvPr/>
      </p:nvGrpSpPr>
      <p:grpSpPr>
        <a:xfrm>
          <a:off x="0" y="0"/>
          <a:ext cx="0" cy="0"/>
          <a:chOff x="0" y="0"/>
          <a:chExt cx="0" cy="0"/>
        </a:xfrm>
      </p:grpSpPr>
      <p:grpSp>
        <p:nvGrpSpPr>
          <p:cNvPr name="Group 2" id="2"/>
          <p:cNvGrpSpPr/>
          <p:nvPr/>
        </p:nvGrpSpPr>
        <p:grpSpPr>
          <a:xfrm rot="0">
            <a:off x="-553176" y="-45961"/>
            <a:ext cx="18841176" cy="1842988"/>
            <a:chOff x="0" y="0"/>
            <a:chExt cx="837386" cy="81911"/>
          </a:xfrm>
        </p:grpSpPr>
        <p:sp>
          <p:nvSpPr>
            <p:cNvPr name="Freeform 3" id="3"/>
            <p:cNvSpPr/>
            <p:nvPr/>
          </p:nvSpPr>
          <p:spPr>
            <a:xfrm flipH="false" flipV="false" rot="0">
              <a:off x="0" y="0"/>
              <a:ext cx="837386" cy="81911"/>
            </a:xfrm>
            <a:custGeom>
              <a:avLst/>
              <a:gdLst/>
              <a:ahLst/>
              <a:cxnLst/>
              <a:rect r="r" b="b" t="t" l="l"/>
              <a:pathLst>
                <a:path h="81911" w="837386">
                  <a:moveTo>
                    <a:pt x="0" y="0"/>
                  </a:moveTo>
                  <a:lnTo>
                    <a:pt x="837386" y="0"/>
                  </a:lnTo>
                  <a:lnTo>
                    <a:pt x="837386" y="81911"/>
                  </a:lnTo>
                  <a:lnTo>
                    <a:pt x="0" y="81911"/>
                  </a:lnTo>
                  <a:close/>
                </a:path>
              </a:pathLst>
            </a:custGeom>
            <a:solidFill>
              <a:srgbClr val="2B4B82"/>
            </a:solidFill>
          </p:spPr>
        </p:sp>
        <p:sp>
          <p:nvSpPr>
            <p:cNvPr name="TextBox 4" id="4"/>
            <p:cNvSpPr txBox="true"/>
            <p:nvPr/>
          </p:nvSpPr>
          <p:spPr>
            <a:xfrm>
              <a:off x="0" y="-76200"/>
              <a:ext cx="837386" cy="158111"/>
            </a:xfrm>
            <a:prstGeom prst="rect">
              <a:avLst/>
            </a:prstGeom>
          </p:spPr>
          <p:txBody>
            <a:bodyPr anchor="ctr" rtlCol="false" tIns="50800" lIns="50800" bIns="50800" rIns="50800"/>
            <a:lstStyle/>
            <a:p>
              <a:pPr algn="l" marL="0" indent="0" lvl="0">
                <a:lnSpc>
                  <a:spcPts val="5879"/>
                </a:lnSpc>
                <a:spcBef>
                  <a:spcPct val="0"/>
                </a:spcBef>
              </a:pPr>
            </a:p>
          </p:txBody>
        </p:sp>
      </p:grpSp>
      <p:sp>
        <p:nvSpPr>
          <p:cNvPr name="TextBox 5" id="5"/>
          <p:cNvSpPr txBox="true"/>
          <p:nvPr/>
        </p:nvSpPr>
        <p:spPr>
          <a:xfrm rot="0">
            <a:off x="193245" y="421772"/>
            <a:ext cx="12060537" cy="1546705"/>
          </a:xfrm>
          <a:prstGeom prst="rect">
            <a:avLst/>
          </a:prstGeom>
        </p:spPr>
        <p:txBody>
          <a:bodyPr anchor="t" rtlCol="false" tIns="0" lIns="0" bIns="0" rIns="0">
            <a:spAutoFit/>
          </a:bodyPr>
          <a:lstStyle/>
          <a:p>
            <a:pPr>
              <a:lnSpc>
                <a:spcPts val="5061"/>
              </a:lnSpc>
            </a:pPr>
            <a:r>
              <a:rPr lang="en-US" sz="4820">
                <a:solidFill>
                  <a:srgbClr val="FEFEFE"/>
                </a:solidFill>
                <a:latin typeface="Clear Sans Bold"/>
              </a:rPr>
              <a:t>SYSTEM DESIGN</a:t>
            </a:r>
            <a:r>
              <a:rPr lang="en-US" sz="4820">
                <a:solidFill>
                  <a:srgbClr val="FEFEFE"/>
                </a:solidFill>
                <a:latin typeface="Clear Sans Bold"/>
              </a:rPr>
              <a:t> &amp; IMPLEMENTATION</a:t>
            </a:r>
          </a:p>
          <a:p>
            <a:pPr algn="l" marL="0" indent="0" lvl="0">
              <a:lnSpc>
                <a:spcPts val="6891"/>
              </a:lnSpc>
            </a:pPr>
          </a:p>
        </p:txBody>
      </p:sp>
      <p:graphicFrame>
        <p:nvGraphicFramePr>
          <p:cNvPr name="Table 6" id="6"/>
          <p:cNvGraphicFramePr>
            <a:graphicFrameLocks noGrp="true"/>
          </p:cNvGraphicFramePr>
          <p:nvPr/>
        </p:nvGraphicFramePr>
        <p:xfrm>
          <a:off x="416341" y="4308730"/>
          <a:ext cx="6180685" cy="2324100"/>
        </p:xfrm>
        <a:graphic>
          <a:graphicData uri="http://schemas.openxmlformats.org/drawingml/2006/table">
            <a:tbl>
              <a:tblPr/>
              <a:tblGrid>
                <a:gridCol w="4100731"/>
              </a:tblGrid>
              <a:tr h="2324100">
                <a:tc>
                  <a:txBody>
                    <a:bodyPr anchor="t" rtlCol="false"/>
                    <a:lstStyle/>
                    <a:p>
                      <a:pPr algn="l">
                        <a:lnSpc>
                          <a:spcPts val="4899"/>
                        </a:lnSpc>
                        <a:defRPr/>
                      </a:pPr>
                      <a:r>
                        <a:rPr lang="en-US" sz="3499">
                          <a:solidFill>
                            <a:srgbClr val="2B4B82"/>
                          </a:solidFill>
                          <a:latin typeface="Clear Sans Bold"/>
                        </a:rPr>
                        <a:t>Reduce prompt: The task of this prompt is to summarize multiple summaries.</a:t>
                      </a:r>
                      <a:endParaRPr lang="en-US" sz="1100"/>
                    </a:p>
                  </a:txBody>
                  <a:tcPr marL="190500" marR="190500" marT="190500" marB="190500" anchor="ctr">
                    <a:lnL cmpd="sng" algn="ctr" cap="flat" w="0">
                      <a:solidFill>
                        <a:srgbClr val="94DDDE"/>
                      </a:solidFill>
                      <a:prstDash val="solid"/>
                      <a:round/>
                      <a:headEnd type="none" w="med" len="med"/>
                      <a:tailEnd type="none" w="med" len="med"/>
                    </a:lnL>
                    <a:lnR cmpd="sng" algn="ctr" cap="flat" w="0">
                      <a:solidFill>
                        <a:srgbClr val="94DDDE"/>
                      </a:solidFill>
                      <a:prstDash val="solid"/>
                      <a:round/>
                      <a:headEnd type="none" w="med" len="med"/>
                      <a:tailEnd type="none" w="med" len="med"/>
                    </a:lnR>
                    <a:lnT cmpd="sng" algn="ctr" cap="flat" w="0">
                      <a:solidFill>
                        <a:srgbClr val="94DDDE"/>
                      </a:solidFill>
                      <a:prstDash val="solid"/>
                      <a:round/>
                      <a:headEnd type="none" w="med" len="med"/>
                      <a:tailEnd type="none" w="med" len="med"/>
                    </a:lnT>
                    <a:lnB cmpd="sng" algn="ctr" cap="flat" w="0">
                      <a:solidFill>
                        <a:srgbClr val="94DDDE"/>
                      </a:solidFill>
                      <a:prstDash val="solid"/>
                      <a:round/>
                      <a:headEnd type="none" w="med" len="med"/>
                      <a:tailEnd type="none" w="med" len="med"/>
                    </a:lnB>
                  </a:tcPr>
                </a:tc>
              </a:tr>
            </a:tbl>
          </a:graphicData>
        </a:graphic>
      </p:graphicFrame>
      <p:grpSp>
        <p:nvGrpSpPr>
          <p:cNvPr name="Group 7" id="7"/>
          <p:cNvGrpSpPr/>
          <p:nvPr/>
        </p:nvGrpSpPr>
        <p:grpSpPr>
          <a:xfrm rot="0">
            <a:off x="0" y="880893"/>
            <a:ext cx="8015933" cy="3113512"/>
            <a:chOff x="0" y="0"/>
            <a:chExt cx="1830953" cy="711170"/>
          </a:xfrm>
        </p:grpSpPr>
        <p:sp>
          <p:nvSpPr>
            <p:cNvPr name="Freeform 8" id="8"/>
            <p:cNvSpPr/>
            <p:nvPr/>
          </p:nvSpPr>
          <p:spPr>
            <a:xfrm flipH="false" flipV="false" rot="0">
              <a:off x="0" y="0"/>
              <a:ext cx="1830953" cy="711170"/>
            </a:xfrm>
            <a:custGeom>
              <a:avLst/>
              <a:gdLst/>
              <a:ahLst/>
              <a:cxnLst/>
              <a:rect r="r" b="b" t="t" l="l"/>
              <a:pathLst>
                <a:path h="711170" w="1830953">
                  <a:moveTo>
                    <a:pt x="1830953" y="355585"/>
                  </a:moveTo>
                  <a:lnTo>
                    <a:pt x="1424553" y="0"/>
                  </a:lnTo>
                  <a:lnTo>
                    <a:pt x="1424553" y="203200"/>
                  </a:lnTo>
                  <a:lnTo>
                    <a:pt x="0" y="203200"/>
                  </a:lnTo>
                  <a:lnTo>
                    <a:pt x="0" y="507970"/>
                  </a:lnTo>
                  <a:lnTo>
                    <a:pt x="1424553" y="507970"/>
                  </a:lnTo>
                  <a:lnTo>
                    <a:pt x="1424553" y="711170"/>
                  </a:lnTo>
                  <a:lnTo>
                    <a:pt x="1830953" y="355585"/>
                  </a:lnTo>
                  <a:close/>
                </a:path>
              </a:pathLst>
            </a:custGeom>
            <a:solidFill>
              <a:srgbClr val="F0ABC1"/>
            </a:solidFill>
          </p:spPr>
        </p:sp>
        <p:sp>
          <p:nvSpPr>
            <p:cNvPr name="TextBox 9" id="9"/>
            <p:cNvSpPr txBox="true"/>
            <p:nvPr/>
          </p:nvSpPr>
          <p:spPr>
            <a:xfrm>
              <a:off x="0" y="127000"/>
              <a:ext cx="1729353" cy="380970"/>
            </a:xfrm>
            <a:prstGeom prst="rect">
              <a:avLst/>
            </a:prstGeom>
          </p:spPr>
          <p:txBody>
            <a:bodyPr anchor="ctr" rtlCol="false" tIns="50800" lIns="50800" bIns="50800" rIns="50800"/>
            <a:lstStyle/>
            <a:p>
              <a:pPr algn="l" marL="0" indent="0" lvl="0">
                <a:lnSpc>
                  <a:spcPts val="5879"/>
                </a:lnSpc>
                <a:spcBef>
                  <a:spcPct val="0"/>
                </a:spcBef>
              </a:pPr>
            </a:p>
          </p:txBody>
        </p:sp>
      </p:grpSp>
      <p:sp>
        <p:nvSpPr>
          <p:cNvPr name="TextBox 10" id="10"/>
          <p:cNvSpPr txBox="true"/>
          <p:nvPr/>
        </p:nvSpPr>
        <p:spPr>
          <a:xfrm rot="0">
            <a:off x="193245" y="2025627"/>
            <a:ext cx="7984825" cy="738320"/>
          </a:xfrm>
          <a:prstGeom prst="rect">
            <a:avLst/>
          </a:prstGeom>
        </p:spPr>
        <p:txBody>
          <a:bodyPr anchor="t" rtlCol="false" tIns="0" lIns="0" bIns="0" rIns="0">
            <a:spAutoFit/>
          </a:bodyPr>
          <a:lstStyle/>
          <a:p>
            <a:pPr algn="l">
              <a:lnSpc>
                <a:spcPts val="6030"/>
              </a:lnSpc>
              <a:spcBef>
                <a:spcPct val="0"/>
              </a:spcBef>
            </a:pPr>
            <a:r>
              <a:rPr lang="en-US" sz="4307" strike="noStrike" u="none">
                <a:solidFill>
                  <a:srgbClr val="2B4B82"/>
                </a:solidFill>
                <a:latin typeface="Clear Sans Bold"/>
                <a:ea typeface="Clear Sans Bold"/>
              </a:rPr>
              <a:t>Algorithm Design：</a:t>
            </a:r>
            <a:r>
              <a:rPr lang="en-US" sz="4307" strike="noStrike" u="none">
                <a:solidFill>
                  <a:srgbClr val="545454"/>
                </a:solidFill>
                <a:latin typeface="Clear Sans Bold"/>
              </a:rPr>
              <a:t>Summary</a:t>
            </a:r>
          </a:p>
        </p:txBody>
      </p:sp>
      <p:sp>
        <p:nvSpPr>
          <p:cNvPr name="TextBox 11" id="11"/>
          <p:cNvSpPr txBox="true"/>
          <p:nvPr/>
        </p:nvSpPr>
        <p:spPr>
          <a:xfrm rot="0">
            <a:off x="7492222" y="3507846"/>
            <a:ext cx="10293867" cy="5854060"/>
          </a:xfrm>
          <a:prstGeom prst="rect">
            <a:avLst/>
          </a:prstGeom>
        </p:spPr>
        <p:txBody>
          <a:bodyPr anchor="t" rtlCol="false" tIns="0" lIns="0" bIns="0" rIns="0">
            <a:spAutoFit/>
          </a:bodyPr>
          <a:lstStyle/>
          <a:p>
            <a:pPr>
              <a:lnSpc>
                <a:spcPts val="3360"/>
              </a:lnSpc>
              <a:spcBef>
                <a:spcPct val="0"/>
              </a:spcBef>
            </a:pPr>
            <a:r>
              <a:rPr lang="en-US" sz="2400">
                <a:solidFill>
                  <a:srgbClr val="000000"/>
                </a:solidFill>
                <a:latin typeface="Clear Sans Bold"/>
              </a:rPr>
              <a:t>Read all the provided summaries from a larger document.</a:t>
            </a:r>
          </a:p>
          <a:p>
            <a:pPr>
              <a:lnSpc>
                <a:spcPts val="3360"/>
              </a:lnSpc>
              <a:spcBef>
                <a:spcPct val="0"/>
              </a:spcBef>
            </a:pPr>
            <a:r>
              <a:rPr lang="en-US" sz="2400">
                <a:solidFill>
                  <a:srgbClr val="000000"/>
                </a:solidFill>
                <a:latin typeface="Clear Sans Bold"/>
              </a:rPr>
              <a:t>They will be enclosed in triple backticks.</a:t>
            </a:r>
          </a:p>
          <a:p>
            <a:pPr>
              <a:lnSpc>
                <a:spcPts val="3360"/>
              </a:lnSpc>
              <a:spcBef>
                <a:spcPct val="0"/>
              </a:spcBef>
            </a:pPr>
            <a:r>
              <a:rPr lang="en-US" sz="2400">
                <a:solidFill>
                  <a:srgbClr val="000000"/>
                </a:solidFill>
                <a:latin typeface="Clear Sans Bold"/>
              </a:rPr>
              <a:t>Determine what the overall document is about and summarize it with this information in mind.</a:t>
            </a:r>
          </a:p>
          <a:p>
            <a:pPr>
              <a:lnSpc>
                <a:spcPts val="3360"/>
              </a:lnSpc>
              <a:spcBef>
                <a:spcPct val="0"/>
              </a:spcBef>
            </a:pPr>
            <a:r>
              <a:rPr lang="en-US" sz="2400">
                <a:solidFill>
                  <a:srgbClr val="000000"/>
                </a:solidFill>
                <a:latin typeface="Clear Sans Bold"/>
              </a:rPr>
              <a:t>Synthesize the info into a well-formatted easy-to-read synopsis, structured like an essay that summarizes them cohesively.</a:t>
            </a:r>
          </a:p>
          <a:p>
            <a:pPr>
              <a:lnSpc>
                <a:spcPts val="3360"/>
              </a:lnSpc>
              <a:spcBef>
                <a:spcPct val="0"/>
              </a:spcBef>
            </a:pPr>
            <a:r>
              <a:rPr lang="en-US" sz="2400">
                <a:solidFill>
                  <a:srgbClr val="000000"/>
                </a:solidFill>
                <a:latin typeface="Clear Sans Bold"/>
              </a:rPr>
              <a:t>Do not simply reword the provided text.</a:t>
            </a:r>
          </a:p>
          <a:p>
            <a:pPr>
              <a:lnSpc>
                <a:spcPts val="3360"/>
              </a:lnSpc>
              <a:spcBef>
                <a:spcPct val="0"/>
              </a:spcBef>
            </a:pPr>
            <a:r>
              <a:rPr lang="en-US" sz="2400">
                <a:solidFill>
                  <a:srgbClr val="000000"/>
                </a:solidFill>
                <a:latin typeface="Clear Sans Bold"/>
              </a:rPr>
              <a:t>Do not copy the structure from the provided text.</a:t>
            </a:r>
          </a:p>
          <a:p>
            <a:pPr>
              <a:lnSpc>
                <a:spcPts val="3360"/>
              </a:lnSpc>
              <a:spcBef>
                <a:spcPct val="0"/>
              </a:spcBef>
            </a:pPr>
            <a:r>
              <a:rPr lang="en-US" sz="2400">
                <a:solidFill>
                  <a:srgbClr val="000000"/>
                </a:solidFill>
                <a:latin typeface="Clear Sans Bold"/>
              </a:rPr>
              <a:t>Avoid repetition. Connect all the ideas together.</a:t>
            </a:r>
          </a:p>
          <a:p>
            <a:pPr>
              <a:lnSpc>
                <a:spcPts val="3360"/>
              </a:lnSpc>
              <a:spcBef>
                <a:spcPct val="0"/>
              </a:spcBef>
            </a:pPr>
            <a:r>
              <a:rPr lang="en-US" sz="2400">
                <a:solidFill>
                  <a:srgbClr val="000000"/>
                </a:solidFill>
                <a:latin typeface="Clear Sans Bold"/>
              </a:rPr>
              <a:t>Preceding the synopsis, write a short, bullet form list of key takeaways.</a:t>
            </a:r>
          </a:p>
          <a:p>
            <a:pPr>
              <a:lnSpc>
                <a:spcPts val="3360"/>
              </a:lnSpc>
              <a:spcBef>
                <a:spcPct val="0"/>
              </a:spcBef>
            </a:pPr>
            <a:r>
              <a:rPr lang="en-US" sz="2400">
                <a:solidFill>
                  <a:srgbClr val="000000"/>
                </a:solidFill>
                <a:latin typeface="Clear Sans Bold"/>
              </a:rPr>
              <a:t>Format in HTML.</a:t>
            </a:r>
          </a:p>
          <a:p>
            <a:pPr>
              <a:lnSpc>
                <a:spcPts val="3360"/>
              </a:lnSpc>
              <a:spcBef>
                <a:spcPct val="0"/>
              </a:spcBef>
            </a:pPr>
            <a:r>
              <a:rPr lang="en-US" sz="2400">
                <a:solidFill>
                  <a:srgbClr val="000000"/>
                </a:solidFill>
                <a:latin typeface="Clear Sans Bold"/>
              </a:rPr>
              <a:t>Text should be divided into paragraphs. Paragraphs should be indented.</a:t>
            </a:r>
          </a:p>
          <a:p>
            <a:pPr>
              <a:lnSpc>
                <a:spcPts val="3360"/>
              </a:lnSpc>
              <a:spcBef>
                <a:spcPct val="0"/>
              </a:spcBef>
            </a:pPr>
          </a:p>
          <a:p>
            <a:pPr>
              <a:lnSpc>
                <a:spcPts val="3360"/>
              </a:lnSpc>
              <a:spcBef>
                <a:spcPct val="0"/>
              </a:spcBef>
            </a:pPr>
            <a:r>
              <a:rPr lang="en-US" sz="2400">
                <a:solidFill>
                  <a:srgbClr val="000000"/>
                </a:solidFill>
                <a:latin typeface="Clear Sans Bold"/>
              </a:rPr>
              <a:t>&lt;text&gt;{text}&lt;/text&gt;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grpSp>
        <p:nvGrpSpPr>
          <p:cNvPr name="Group 2" id="2"/>
          <p:cNvGrpSpPr/>
          <p:nvPr/>
        </p:nvGrpSpPr>
        <p:grpSpPr>
          <a:xfrm rot="0">
            <a:off x="-553176" y="-45961"/>
            <a:ext cx="18841176" cy="1842988"/>
            <a:chOff x="0" y="0"/>
            <a:chExt cx="837386" cy="81911"/>
          </a:xfrm>
        </p:grpSpPr>
        <p:sp>
          <p:nvSpPr>
            <p:cNvPr name="Freeform 3" id="3"/>
            <p:cNvSpPr/>
            <p:nvPr/>
          </p:nvSpPr>
          <p:spPr>
            <a:xfrm flipH="false" flipV="false" rot="0">
              <a:off x="0" y="0"/>
              <a:ext cx="837386" cy="81911"/>
            </a:xfrm>
            <a:custGeom>
              <a:avLst/>
              <a:gdLst/>
              <a:ahLst/>
              <a:cxnLst/>
              <a:rect r="r" b="b" t="t" l="l"/>
              <a:pathLst>
                <a:path h="81911" w="837386">
                  <a:moveTo>
                    <a:pt x="0" y="0"/>
                  </a:moveTo>
                  <a:lnTo>
                    <a:pt x="837386" y="0"/>
                  </a:lnTo>
                  <a:lnTo>
                    <a:pt x="837386" y="81911"/>
                  </a:lnTo>
                  <a:lnTo>
                    <a:pt x="0" y="81911"/>
                  </a:lnTo>
                  <a:close/>
                </a:path>
              </a:pathLst>
            </a:custGeom>
            <a:solidFill>
              <a:srgbClr val="2B4B82"/>
            </a:solidFill>
          </p:spPr>
        </p:sp>
        <p:sp>
          <p:nvSpPr>
            <p:cNvPr name="TextBox 4" id="4"/>
            <p:cNvSpPr txBox="true"/>
            <p:nvPr/>
          </p:nvSpPr>
          <p:spPr>
            <a:xfrm>
              <a:off x="0" y="-76200"/>
              <a:ext cx="837386" cy="158111"/>
            </a:xfrm>
            <a:prstGeom prst="rect">
              <a:avLst/>
            </a:prstGeom>
          </p:spPr>
          <p:txBody>
            <a:bodyPr anchor="ctr" rtlCol="false" tIns="50800" lIns="50800" bIns="50800" rIns="50800"/>
            <a:lstStyle/>
            <a:p>
              <a:pPr algn="l" marL="0" indent="0" lvl="0">
                <a:lnSpc>
                  <a:spcPts val="5879"/>
                </a:lnSpc>
                <a:spcBef>
                  <a:spcPct val="0"/>
                </a:spcBef>
              </a:pPr>
            </a:p>
          </p:txBody>
        </p:sp>
      </p:grpSp>
      <p:sp>
        <p:nvSpPr>
          <p:cNvPr name="TextBox 5" id="5"/>
          <p:cNvSpPr txBox="true"/>
          <p:nvPr/>
        </p:nvSpPr>
        <p:spPr>
          <a:xfrm rot="0">
            <a:off x="193245" y="421772"/>
            <a:ext cx="12060537" cy="1546705"/>
          </a:xfrm>
          <a:prstGeom prst="rect">
            <a:avLst/>
          </a:prstGeom>
        </p:spPr>
        <p:txBody>
          <a:bodyPr anchor="t" rtlCol="false" tIns="0" lIns="0" bIns="0" rIns="0">
            <a:spAutoFit/>
          </a:bodyPr>
          <a:lstStyle/>
          <a:p>
            <a:pPr>
              <a:lnSpc>
                <a:spcPts val="5061"/>
              </a:lnSpc>
            </a:pPr>
            <a:r>
              <a:rPr lang="en-US" sz="4820">
                <a:solidFill>
                  <a:srgbClr val="FEFEFE"/>
                </a:solidFill>
                <a:latin typeface="Clear Sans Bold"/>
              </a:rPr>
              <a:t>SYSTEM DESIGN</a:t>
            </a:r>
            <a:r>
              <a:rPr lang="en-US" sz="4820">
                <a:solidFill>
                  <a:srgbClr val="FEFEFE"/>
                </a:solidFill>
                <a:latin typeface="Clear Sans Bold"/>
              </a:rPr>
              <a:t> &amp; IMPLEMENTATION</a:t>
            </a:r>
          </a:p>
          <a:p>
            <a:pPr algn="l" marL="0" indent="0" lvl="0">
              <a:lnSpc>
                <a:spcPts val="6891"/>
              </a:lnSpc>
            </a:pPr>
          </a:p>
        </p:txBody>
      </p:sp>
      <p:graphicFrame>
        <p:nvGraphicFramePr>
          <p:cNvPr name="Table 6" id="6"/>
          <p:cNvGraphicFramePr>
            <a:graphicFrameLocks noGrp="true"/>
          </p:cNvGraphicFramePr>
          <p:nvPr/>
        </p:nvGraphicFramePr>
        <p:xfrm>
          <a:off x="11391470" y="5457708"/>
          <a:ext cx="7349438" cy="1756827"/>
        </p:xfrm>
        <a:graphic>
          <a:graphicData uri="http://schemas.openxmlformats.org/drawingml/2006/table">
            <a:tbl>
              <a:tblPr/>
              <a:tblGrid>
                <a:gridCol w="5798242"/>
              </a:tblGrid>
              <a:tr h="1756827">
                <a:tc>
                  <a:txBody>
                    <a:bodyPr anchor="t" rtlCol="false"/>
                    <a:lstStyle/>
                    <a:p>
                      <a:pPr algn="l">
                        <a:lnSpc>
                          <a:spcPts val="4899"/>
                        </a:lnSpc>
                        <a:defRPr/>
                      </a:pPr>
                      <a:r>
                        <a:rPr lang="en-US" sz="3499">
                          <a:solidFill>
                            <a:srgbClr val="2B4B82"/>
                          </a:solidFill>
                          <a:latin typeface="Clear Sans Bold"/>
                        </a:rPr>
                        <a:t>Approach 2: </a:t>
                      </a:r>
                      <a:endParaRPr lang="en-US" sz="1100"/>
                    </a:p>
                    <a:p>
                      <a:pPr>
                        <a:lnSpc>
                          <a:spcPts val="4899"/>
                        </a:lnSpc>
                      </a:pPr>
                      <a:r>
                        <a:rPr lang="en-US" sz="3499">
                          <a:solidFill>
                            <a:srgbClr val="2B4B82"/>
                          </a:solidFill>
                          <a:latin typeface="Clear Sans Bold"/>
                        </a:rPr>
                        <a:t>Hierarchical Summary</a:t>
                      </a:r>
                    </a:p>
                  </a:txBody>
                  <a:tcPr marL="190500" marR="190500" marT="190500" marB="190500" anchor="ctr">
                    <a:lnL cmpd="sng" algn="ctr" cap="flat" w="0">
                      <a:solidFill>
                        <a:srgbClr val="94DDDE"/>
                      </a:solidFill>
                      <a:prstDash val="solid"/>
                      <a:round/>
                      <a:headEnd type="none" w="med" len="med"/>
                      <a:tailEnd type="none" w="med" len="med"/>
                    </a:lnL>
                    <a:lnR cmpd="sng" algn="ctr" cap="flat" w="0">
                      <a:solidFill>
                        <a:srgbClr val="94DDDE"/>
                      </a:solidFill>
                      <a:prstDash val="solid"/>
                      <a:round/>
                      <a:headEnd type="none" w="med" len="med"/>
                      <a:tailEnd type="none" w="med" len="med"/>
                    </a:lnR>
                    <a:lnT cmpd="sng" algn="ctr" cap="flat" w="0">
                      <a:solidFill>
                        <a:srgbClr val="94DDDE"/>
                      </a:solidFill>
                      <a:prstDash val="solid"/>
                      <a:round/>
                      <a:headEnd type="none" w="med" len="med"/>
                      <a:tailEnd type="none" w="med" len="med"/>
                    </a:lnT>
                    <a:lnB cmpd="sng" algn="ctr" cap="flat" w="0">
                      <a:solidFill>
                        <a:srgbClr val="94DDDE"/>
                      </a:solidFill>
                      <a:prstDash val="solid"/>
                      <a:round/>
                      <a:headEnd type="none" w="med" len="med"/>
                      <a:tailEnd type="none" w="med" len="med"/>
                    </a:lnB>
                  </a:tcPr>
                </a:tc>
              </a:tr>
            </a:tbl>
          </a:graphicData>
        </a:graphic>
      </p:graphicFrame>
      <p:grpSp>
        <p:nvGrpSpPr>
          <p:cNvPr name="Group 7" id="7"/>
          <p:cNvGrpSpPr/>
          <p:nvPr/>
        </p:nvGrpSpPr>
        <p:grpSpPr>
          <a:xfrm rot="0">
            <a:off x="0" y="880893"/>
            <a:ext cx="8015933" cy="3113512"/>
            <a:chOff x="0" y="0"/>
            <a:chExt cx="1830953" cy="711170"/>
          </a:xfrm>
        </p:grpSpPr>
        <p:sp>
          <p:nvSpPr>
            <p:cNvPr name="Freeform 8" id="8"/>
            <p:cNvSpPr/>
            <p:nvPr/>
          </p:nvSpPr>
          <p:spPr>
            <a:xfrm flipH="false" flipV="false" rot="0">
              <a:off x="0" y="0"/>
              <a:ext cx="1830953" cy="711170"/>
            </a:xfrm>
            <a:custGeom>
              <a:avLst/>
              <a:gdLst/>
              <a:ahLst/>
              <a:cxnLst/>
              <a:rect r="r" b="b" t="t" l="l"/>
              <a:pathLst>
                <a:path h="711170" w="1830953">
                  <a:moveTo>
                    <a:pt x="1830953" y="355585"/>
                  </a:moveTo>
                  <a:lnTo>
                    <a:pt x="1424553" y="0"/>
                  </a:lnTo>
                  <a:lnTo>
                    <a:pt x="1424553" y="203200"/>
                  </a:lnTo>
                  <a:lnTo>
                    <a:pt x="0" y="203200"/>
                  </a:lnTo>
                  <a:lnTo>
                    <a:pt x="0" y="507970"/>
                  </a:lnTo>
                  <a:lnTo>
                    <a:pt x="1424553" y="507970"/>
                  </a:lnTo>
                  <a:lnTo>
                    <a:pt x="1424553" y="711170"/>
                  </a:lnTo>
                  <a:lnTo>
                    <a:pt x="1830953" y="355585"/>
                  </a:lnTo>
                  <a:close/>
                </a:path>
              </a:pathLst>
            </a:custGeom>
            <a:solidFill>
              <a:srgbClr val="F0ABC1"/>
            </a:solidFill>
          </p:spPr>
        </p:sp>
        <p:sp>
          <p:nvSpPr>
            <p:cNvPr name="TextBox 9" id="9"/>
            <p:cNvSpPr txBox="true"/>
            <p:nvPr/>
          </p:nvSpPr>
          <p:spPr>
            <a:xfrm>
              <a:off x="0" y="127000"/>
              <a:ext cx="1729353" cy="380970"/>
            </a:xfrm>
            <a:prstGeom prst="rect">
              <a:avLst/>
            </a:prstGeom>
          </p:spPr>
          <p:txBody>
            <a:bodyPr anchor="ctr" rtlCol="false" tIns="50800" lIns="50800" bIns="50800" rIns="50800"/>
            <a:lstStyle/>
            <a:p>
              <a:pPr algn="l" marL="0" indent="0" lvl="0">
                <a:lnSpc>
                  <a:spcPts val="5879"/>
                </a:lnSpc>
                <a:spcBef>
                  <a:spcPct val="0"/>
                </a:spcBef>
              </a:pPr>
            </a:p>
          </p:txBody>
        </p:sp>
      </p:grpSp>
      <p:sp>
        <p:nvSpPr>
          <p:cNvPr name="Freeform 10" id="10"/>
          <p:cNvSpPr/>
          <p:nvPr/>
        </p:nvSpPr>
        <p:spPr>
          <a:xfrm flipH="false" flipV="false" rot="0">
            <a:off x="6223513" y="4663645"/>
            <a:ext cx="5585479" cy="4803512"/>
          </a:xfrm>
          <a:custGeom>
            <a:avLst/>
            <a:gdLst/>
            <a:ahLst/>
            <a:cxnLst/>
            <a:rect r="r" b="b" t="t" l="l"/>
            <a:pathLst>
              <a:path h="4803512" w="5585479">
                <a:moveTo>
                  <a:pt x="0" y="0"/>
                </a:moveTo>
                <a:lnTo>
                  <a:pt x="5585480" y="0"/>
                </a:lnTo>
                <a:lnTo>
                  <a:pt x="5585480" y="4803512"/>
                </a:lnTo>
                <a:lnTo>
                  <a:pt x="0" y="48035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193245" y="2025627"/>
            <a:ext cx="7984825" cy="738320"/>
          </a:xfrm>
          <a:prstGeom prst="rect">
            <a:avLst/>
          </a:prstGeom>
        </p:spPr>
        <p:txBody>
          <a:bodyPr anchor="t" rtlCol="false" tIns="0" lIns="0" bIns="0" rIns="0">
            <a:spAutoFit/>
          </a:bodyPr>
          <a:lstStyle/>
          <a:p>
            <a:pPr algn="l">
              <a:lnSpc>
                <a:spcPts val="6030"/>
              </a:lnSpc>
              <a:spcBef>
                <a:spcPct val="0"/>
              </a:spcBef>
            </a:pPr>
            <a:r>
              <a:rPr lang="en-US" sz="4307" strike="noStrike" u="none">
                <a:solidFill>
                  <a:srgbClr val="2B4B82"/>
                </a:solidFill>
                <a:latin typeface="Clear Sans Bold"/>
                <a:ea typeface="Clear Sans Bold"/>
              </a:rPr>
              <a:t>Algorithm Design：</a:t>
            </a:r>
            <a:r>
              <a:rPr lang="en-US" sz="4307" strike="noStrike" u="none">
                <a:solidFill>
                  <a:srgbClr val="545454"/>
                </a:solidFill>
                <a:latin typeface="Clear Sans Bold"/>
              </a:rPr>
              <a:t>Summary</a:t>
            </a:r>
          </a:p>
        </p:txBody>
      </p:sp>
      <p:graphicFrame>
        <p:nvGraphicFramePr>
          <p:cNvPr name="Table 12" id="12"/>
          <p:cNvGraphicFramePr>
            <a:graphicFrameLocks noGrp="true"/>
          </p:cNvGraphicFramePr>
          <p:nvPr/>
        </p:nvGraphicFramePr>
        <p:xfrm>
          <a:off x="1459596" y="5317221"/>
          <a:ext cx="5452124" cy="2943225"/>
        </p:xfrm>
        <a:graphic>
          <a:graphicData uri="http://schemas.openxmlformats.org/drawingml/2006/table">
            <a:tbl>
              <a:tblPr/>
              <a:tblGrid>
                <a:gridCol w="3190947"/>
              </a:tblGrid>
              <a:tr h="2943225">
                <a:tc>
                  <a:txBody>
                    <a:bodyPr anchor="t" rtlCol="false"/>
                    <a:lstStyle/>
                    <a:p>
                      <a:pPr algn="l">
                        <a:lnSpc>
                          <a:spcPts val="4899"/>
                        </a:lnSpc>
                        <a:defRPr/>
                      </a:pPr>
                      <a:r>
                        <a:rPr lang="en-US" sz="3499">
                          <a:solidFill>
                            <a:srgbClr val="2B4B82"/>
                          </a:solidFill>
                          <a:latin typeface="Clear Sans Bold"/>
                        </a:rPr>
                        <a:t>Approach 1: </a:t>
                      </a:r>
                      <a:endParaRPr lang="en-US" sz="1100"/>
                    </a:p>
                    <a:p>
                      <a:pPr>
                        <a:lnSpc>
                          <a:spcPts val="4899"/>
                        </a:lnSpc>
                      </a:pPr>
                      <a:r>
                        <a:rPr lang="en-US" sz="3499">
                          <a:solidFill>
                            <a:srgbClr val="2B4B82"/>
                          </a:solidFill>
                          <a:latin typeface="Clear Sans Bold"/>
                        </a:rPr>
                        <a:t>Summarizing only the beginning of each paragraph</a:t>
                      </a:r>
                    </a:p>
                  </a:txBody>
                  <a:tcPr marL="190500" marR="190500" marT="190500" marB="190500" anchor="ctr">
                    <a:lnL cmpd="sng" algn="ctr" cap="flat" w="0">
                      <a:solidFill>
                        <a:srgbClr val="94DDDE"/>
                      </a:solidFill>
                      <a:prstDash val="solid"/>
                      <a:round/>
                      <a:headEnd type="none" w="med" len="med"/>
                      <a:tailEnd type="none" w="med" len="med"/>
                    </a:lnL>
                    <a:lnR cmpd="sng" algn="ctr" cap="flat" w="0">
                      <a:solidFill>
                        <a:srgbClr val="94DDDE"/>
                      </a:solidFill>
                      <a:prstDash val="solid"/>
                      <a:round/>
                      <a:headEnd type="none" w="med" len="med"/>
                      <a:tailEnd type="none" w="med" len="med"/>
                    </a:lnR>
                    <a:lnT cmpd="sng" algn="ctr" cap="flat" w="0">
                      <a:solidFill>
                        <a:srgbClr val="94DDDE"/>
                      </a:solidFill>
                      <a:prstDash val="solid"/>
                      <a:round/>
                      <a:headEnd type="none" w="med" len="med"/>
                      <a:tailEnd type="none" w="med" len="med"/>
                    </a:lnT>
                    <a:lnB cmpd="sng" algn="ctr" cap="flat" w="0">
                      <a:solidFill>
                        <a:srgbClr val="94DDDE"/>
                      </a:solidFill>
                      <a:prstDash val="solid"/>
                      <a:round/>
                      <a:headEnd type="none" w="med" len="med"/>
                      <a:tailEnd type="none" w="med" len="med"/>
                    </a:lnB>
                  </a:tcPr>
                </a:tc>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DAF2yTmFwLg</dc:identifier>
  <dcterms:modified xsi:type="dcterms:W3CDTF">2011-08-01T06:04:30Z</dcterms:modified>
  <cp:revision>1</cp:revision>
  <dc:title>Technology in Education Technology Presentation in Blue Peach Illustrative Style</dc:title>
</cp:coreProperties>
</file>